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91" r:id="rId3"/>
    <p:sldId id="290" r:id="rId4"/>
    <p:sldId id="257" r:id="rId5"/>
    <p:sldId id="265" r:id="rId6"/>
    <p:sldId id="276" r:id="rId7"/>
    <p:sldId id="282" r:id="rId8"/>
    <p:sldId id="289" r:id="rId9"/>
    <p:sldId id="297" r:id="rId10"/>
    <p:sldId id="288" r:id="rId11"/>
    <p:sldId id="292" r:id="rId12"/>
    <p:sldId id="293" r:id="rId13"/>
    <p:sldId id="294" r:id="rId14"/>
    <p:sldId id="283" r:id="rId15"/>
    <p:sldId id="295" r:id="rId16"/>
    <p:sldId id="287" r:id="rId17"/>
    <p:sldId id="284" r:id="rId18"/>
    <p:sldId id="286" r:id="rId19"/>
    <p:sldId id="285" r:id="rId20"/>
    <p:sldId id="296" r:id="rId21"/>
    <p:sldId id="259" r:id="rId2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888D19D-E628-43D8-9B75-0CEC6D480816}" v="8" dt="2025-11-10T17:27:47.387"/>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105" d="100"/>
          <a:sy n="105" d="100"/>
        </p:scale>
        <p:origin x="834"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28" Type="http://schemas.microsoft.com/office/2015/10/relationships/revisionInfo" Target="revisionInfo.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Daniel Traub" userId="42e38320-9653-44bd-b881-db980c12210b" providerId="ADAL" clId="{077AF4FC-9ED2-40AD-BD4D-30948BC23002}"/>
    <pc:docChg chg="custSel addSld modSld">
      <pc:chgData name="Daniel Traub" userId="42e38320-9653-44bd-b881-db980c12210b" providerId="ADAL" clId="{077AF4FC-9ED2-40AD-BD4D-30948BC23002}" dt="2025-11-10T17:48:53.770" v="1807" actId="20577"/>
      <pc:docMkLst>
        <pc:docMk/>
      </pc:docMkLst>
      <pc:sldChg chg="addSp modSp mod">
        <pc:chgData name="Daniel Traub" userId="42e38320-9653-44bd-b881-db980c12210b" providerId="ADAL" clId="{077AF4FC-9ED2-40AD-BD4D-30948BC23002}" dt="2025-11-10T16:56:55.361" v="1010" actId="14100"/>
        <pc:sldMkLst>
          <pc:docMk/>
          <pc:sldMk cId="3354074896" sldId="256"/>
        </pc:sldMkLst>
        <pc:spChg chg="mod">
          <ac:chgData name="Daniel Traub" userId="42e38320-9653-44bd-b881-db980c12210b" providerId="ADAL" clId="{077AF4FC-9ED2-40AD-BD4D-30948BC23002}" dt="2025-11-10T16:56:44.301" v="1007" actId="14100"/>
          <ac:spMkLst>
            <pc:docMk/>
            <pc:sldMk cId="3354074896" sldId="256"/>
            <ac:spMk id="2" creationId="{1ED84309-2D1B-E0C2-A42E-150C184EBA30}"/>
          </ac:spMkLst>
        </pc:spChg>
        <pc:spChg chg="mod">
          <ac:chgData name="Daniel Traub" userId="42e38320-9653-44bd-b881-db980c12210b" providerId="ADAL" clId="{077AF4FC-9ED2-40AD-BD4D-30948BC23002}" dt="2025-11-10T16:56:34.886" v="1006" actId="1076"/>
          <ac:spMkLst>
            <pc:docMk/>
            <pc:sldMk cId="3354074896" sldId="256"/>
            <ac:spMk id="3" creationId="{369D1D6B-F2BD-8E7D-808C-E4B6AFEDEC2F}"/>
          </ac:spMkLst>
        </pc:spChg>
        <pc:picChg chg="add mod">
          <ac:chgData name="Daniel Traub" userId="42e38320-9653-44bd-b881-db980c12210b" providerId="ADAL" clId="{077AF4FC-9ED2-40AD-BD4D-30948BC23002}" dt="2025-11-10T16:56:55.361" v="1010" actId="14100"/>
          <ac:picMkLst>
            <pc:docMk/>
            <pc:sldMk cId="3354074896" sldId="256"/>
            <ac:picMk id="4" creationId="{F4EFA34E-8FB4-ED42-514B-C274B82449EF}"/>
          </ac:picMkLst>
        </pc:picChg>
      </pc:sldChg>
      <pc:sldChg chg="modSp mod">
        <pc:chgData name="Daniel Traub" userId="42e38320-9653-44bd-b881-db980c12210b" providerId="ADAL" clId="{077AF4FC-9ED2-40AD-BD4D-30948BC23002}" dt="2025-10-27T18:22:43.288" v="1005" actId="5793"/>
        <pc:sldMkLst>
          <pc:docMk/>
          <pc:sldMk cId="3928862457" sldId="286"/>
        </pc:sldMkLst>
        <pc:spChg chg="mod">
          <ac:chgData name="Daniel Traub" userId="42e38320-9653-44bd-b881-db980c12210b" providerId="ADAL" clId="{077AF4FC-9ED2-40AD-BD4D-30948BC23002}" dt="2025-10-27T18:22:43.288" v="1005" actId="5793"/>
          <ac:spMkLst>
            <pc:docMk/>
            <pc:sldMk cId="3928862457" sldId="286"/>
            <ac:spMk id="3" creationId="{5D97130F-3B94-4A2E-D5FA-152D4A7EE979}"/>
          </ac:spMkLst>
        </pc:spChg>
      </pc:sldChg>
      <pc:sldChg chg="modSp mod">
        <pc:chgData name="Daniel Traub" userId="42e38320-9653-44bd-b881-db980c12210b" providerId="ADAL" clId="{077AF4FC-9ED2-40AD-BD4D-30948BC23002}" dt="2025-11-10T17:25:58.010" v="1458" actId="6549"/>
        <pc:sldMkLst>
          <pc:docMk/>
          <pc:sldMk cId="1512943855" sldId="287"/>
        </pc:sldMkLst>
        <pc:spChg chg="mod">
          <ac:chgData name="Daniel Traub" userId="42e38320-9653-44bd-b881-db980c12210b" providerId="ADAL" clId="{077AF4FC-9ED2-40AD-BD4D-30948BC23002}" dt="2025-11-10T17:25:58.010" v="1458" actId="6549"/>
          <ac:spMkLst>
            <pc:docMk/>
            <pc:sldMk cId="1512943855" sldId="287"/>
            <ac:spMk id="3" creationId="{809AA3F2-8590-1EE0-EFD5-CC0BDFAFBA1F}"/>
          </ac:spMkLst>
        </pc:spChg>
      </pc:sldChg>
      <pc:sldChg chg="modSp mod">
        <pc:chgData name="Daniel Traub" userId="42e38320-9653-44bd-b881-db980c12210b" providerId="ADAL" clId="{077AF4FC-9ED2-40AD-BD4D-30948BC23002}" dt="2025-11-10T17:48:04.586" v="1766" actId="20577"/>
        <pc:sldMkLst>
          <pc:docMk/>
          <pc:sldMk cId="2353003584" sldId="289"/>
        </pc:sldMkLst>
        <pc:spChg chg="mod">
          <ac:chgData name="Daniel Traub" userId="42e38320-9653-44bd-b881-db980c12210b" providerId="ADAL" clId="{077AF4FC-9ED2-40AD-BD4D-30948BC23002}" dt="2025-11-10T17:22:02.081" v="1383" actId="14100"/>
          <ac:spMkLst>
            <pc:docMk/>
            <pc:sldMk cId="2353003584" sldId="289"/>
            <ac:spMk id="2" creationId="{89ABD390-41F8-7E7F-5154-3205FF92B64A}"/>
          </ac:spMkLst>
        </pc:spChg>
        <pc:spChg chg="mod">
          <ac:chgData name="Daniel Traub" userId="42e38320-9653-44bd-b881-db980c12210b" providerId="ADAL" clId="{077AF4FC-9ED2-40AD-BD4D-30948BC23002}" dt="2025-11-10T17:48:04.586" v="1766" actId="20577"/>
          <ac:spMkLst>
            <pc:docMk/>
            <pc:sldMk cId="2353003584" sldId="289"/>
            <ac:spMk id="3" creationId="{E3F3A914-E517-F046-603B-9ACB42AD18EF}"/>
          </ac:spMkLst>
        </pc:spChg>
      </pc:sldChg>
      <pc:sldChg chg="modSp mod">
        <pc:chgData name="Daniel Traub" userId="42e38320-9653-44bd-b881-db980c12210b" providerId="ADAL" clId="{077AF4FC-9ED2-40AD-BD4D-30948BC23002}" dt="2025-11-10T16:57:22.849" v="1025" actId="6549"/>
        <pc:sldMkLst>
          <pc:docMk/>
          <pc:sldMk cId="966114275" sldId="291"/>
        </pc:sldMkLst>
        <pc:spChg chg="mod">
          <ac:chgData name="Daniel Traub" userId="42e38320-9653-44bd-b881-db980c12210b" providerId="ADAL" clId="{077AF4FC-9ED2-40AD-BD4D-30948BC23002}" dt="2025-11-10T16:57:22.849" v="1025" actId="6549"/>
          <ac:spMkLst>
            <pc:docMk/>
            <pc:sldMk cId="966114275" sldId="291"/>
            <ac:spMk id="3" creationId="{CC1C51D1-246C-57F4-7EE2-C7E87EDE4901}"/>
          </ac:spMkLst>
        </pc:spChg>
      </pc:sldChg>
      <pc:sldChg chg="addSp delSp modSp new mod">
        <pc:chgData name="Daniel Traub" userId="42e38320-9653-44bd-b881-db980c12210b" providerId="ADAL" clId="{077AF4FC-9ED2-40AD-BD4D-30948BC23002}" dt="2025-11-10T17:17:52.564" v="1241" actId="20577"/>
        <pc:sldMkLst>
          <pc:docMk/>
          <pc:sldMk cId="1134539119" sldId="296"/>
        </pc:sldMkLst>
        <pc:spChg chg="add mod">
          <ac:chgData name="Daniel Traub" userId="42e38320-9653-44bd-b881-db980c12210b" providerId="ADAL" clId="{077AF4FC-9ED2-40AD-BD4D-30948BC23002}" dt="2025-11-10T17:12:07.201" v="1050" actId="20577"/>
          <ac:spMkLst>
            <pc:docMk/>
            <pc:sldMk cId="1134539119" sldId="296"/>
            <ac:spMk id="2" creationId="{E57BF16F-37B2-8BBE-29FC-0F6D1D28429B}"/>
          </ac:spMkLst>
        </pc:spChg>
        <pc:spChg chg="add mod">
          <ac:chgData name="Daniel Traub" userId="42e38320-9653-44bd-b881-db980c12210b" providerId="ADAL" clId="{077AF4FC-9ED2-40AD-BD4D-30948BC23002}" dt="2025-11-10T17:17:52.564" v="1241" actId="20577"/>
          <ac:spMkLst>
            <pc:docMk/>
            <pc:sldMk cId="1134539119" sldId="296"/>
            <ac:spMk id="3" creationId="{76239721-EDF3-E182-88D5-00041CD13B8A}"/>
          </ac:spMkLst>
        </pc:spChg>
        <pc:spChg chg="add del mod">
          <ac:chgData name="Daniel Traub" userId="42e38320-9653-44bd-b881-db980c12210b" providerId="ADAL" clId="{077AF4FC-9ED2-40AD-BD4D-30948BC23002}" dt="2025-11-10T17:14:07.126" v="1156"/>
          <ac:spMkLst>
            <pc:docMk/>
            <pc:sldMk cId="1134539119" sldId="296"/>
            <ac:spMk id="5" creationId="{C4E0380B-35CA-BC48-41CE-7AF5520F9465}"/>
          </ac:spMkLst>
        </pc:spChg>
      </pc:sldChg>
      <pc:sldChg chg="modSp new mod">
        <pc:chgData name="Daniel Traub" userId="42e38320-9653-44bd-b881-db980c12210b" providerId="ADAL" clId="{077AF4FC-9ED2-40AD-BD4D-30948BC23002}" dt="2025-11-10T17:48:53.770" v="1807" actId="20577"/>
        <pc:sldMkLst>
          <pc:docMk/>
          <pc:sldMk cId="910411072" sldId="297"/>
        </pc:sldMkLst>
        <pc:spChg chg="mod">
          <ac:chgData name="Daniel Traub" userId="42e38320-9653-44bd-b881-db980c12210b" providerId="ADAL" clId="{077AF4FC-9ED2-40AD-BD4D-30948BC23002}" dt="2025-11-10T17:27:32.089" v="1462"/>
          <ac:spMkLst>
            <pc:docMk/>
            <pc:sldMk cId="910411072" sldId="297"/>
            <ac:spMk id="2" creationId="{646E9A2C-7A3F-D2A3-9045-CA9E96796419}"/>
          </ac:spMkLst>
        </pc:spChg>
        <pc:spChg chg="mod">
          <ac:chgData name="Daniel Traub" userId="42e38320-9653-44bd-b881-db980c12210b" providerId="ADAL" clId="{077AF4FC-9ED2-40AD-BD4D-30948BC23002}" dt="2025-11-10T17:48:53.770" v="1807" actId="20577"/>
          <ac:spMkLst>
            <pc:docMk/>
            <pc:sldMk cId="910411072" sldId="297"/>
            <ac:spMk id="3" creationId="{497CEFC4-BD24-FC5F-9790-BE1FB1D32E13}"/>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F664C8-64C2-5F56-C55A-69CB3A3E285A}"/>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661D018F-7ED1-CC4F-920F-CCE7AF037C7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3C7F6CE7-511E-1B7A-5FDB-0DB0C8803107}"/>
              </a:ext>
            </a:extLst>
          </p:cNvPr>
          <p:cNvSpPr>
            <a:spLocks noGrp="1"/>
          </p:cNvSpPr>
          <p:nvPr>
            <p:ph type="dt" sz="half" idx="10"/>
          </p:nvPr>
        </p:nvSpPr>
        <p:spPr/>
        <p:txBody>
          <a:bodyPr/>
          <a:lstStyle/>
          <a:p>
            <a:fld id="{05D39CAE-F2DA-44D2-88AD-DAADE729CD12}" type="datetimeFigureOut">
              <a:rPr lang="en-US" smtClean="0"/>
              <a:t>11/10/2025</a:t>
            </a:fld>
            <a:endParaRPr lang="en-US"/>
          </a:p>
        </p:txBody>
      </p:sp>
      <p:sp>
        <p:nvSpPr>
          <p:cNvPr id="5" name="Footer Placeholder 4">
            <a:extLst>
              <a:ext uri="{FF2B5EF4-FFF2-40B4-BE49-F238E27FC236}">
                <a16:creationId xmlns:a16="http://schemas.microsoft.com/office/drawing/2014/main" id="{260912CF-8FED-4B0B-784C-1A0BF8CA3D5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6EF593C-A287-0137-F31F-A1008962AB0E}"/>
              </a:ext>
            </a:extLst>
          </p:cNvPr>
          <p:cNvSpPr>
            <a:spLocks noGrp="1"/>
          </p:cNvSpPr>
          <p:nvPr>
            <p:ph type="sldNum" sz="quarter" idx="12"/>
          </p:nvPr>
        </p:nvSpPr>
        <p:spPr/>
        <p:txBody>
          <a:bodyPr/>
          <a:lstStyle/>
          <a:p>
            <a:fld id="{80E522BA-CCD6-453E-BE8E-C156774D397D}" type="slidenum">
              <a:rPr lang="en-US" smtClean="0"/>
              <a:t>‹#›</a:t>
            </a:fld>
            <a:endParaRPr lang="en-US"/>
          </a:p>
        </p:txBody>
      </p:sp>
    </p:spTree>
    <p:extLst>
      <p:ext uri="{BB962C8B-B14F-4D97-AF65-F5344CB8AC3E}">
        <p14:creationId xmlns:p14="http://schemas.microsoft.com/office/powerpoint/2010/main" val="51067064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204531-5053-0961-7A9B-9EEF685E6A53}"/>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07F5FF67-5075-F9A7-A0F0-66219F71653C}"/>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4484F9D-0ABA-AA9C-3A06-21F9B37A45FD}"/>
              </a:ext>
            </a:extLst>
          </p:cNvPr>
          <p:cNvSpPr>
            <a:spLocks noGrp="1"/>
          </p:cNvSpPr>
          <p:nvPr>
            <p:ph type="dt" sz="half" idx="10"/>
          </p:nvPr>
        </p:nvSpPr>
        <p:spPr/>
        <p:txBody>
          <a:bodyPr/>
          <a:lstStyle/>
          <a:p>
            <a:fld id="{05D39CAE-F2DA-44D2-88AD-DAADE729CD12}" type="datetimeFigureOut">
              <a:rPr lang="en-US" smtClean="0"/>
              <a:t>11/10/2025</a:t>
            </a:fld>
            <a:endParaRPr lang="en-US"/>
          </a:p>
        </p:txBody>
      </p:sp>
      <p:sp>
        <p:nvSpPr>
          <p:cNvPr id="5" name="Footer Placeholder 4">
            <a:extLst>
              <a:ext uri="{FF2B5EF4-FFF2-40B4-BE49-F238E27FC236}">
                <a16:creationId xmlns:a16="http://schemas.microsoft.com/office/drawing/2014/main" id="{7A49EC70-B8F5-FF8C-B474-372C2D73FF6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52B9A1E-3B9F-83EC-90BE-6D0864E43BCC}"/>
              </a:ext>
            </a:extLst>
          </p:cNvPr>
          <p:cNvSpPr>
            <a:spLocks noGrp="1"/>
          </p:cNvSpPr>
          <p:nvPr>
            <p:ph type="sldNum" sz="quarter" idx="12"/>
          </p:nvPr>
        </p:nvSpPr>
        <p:spPr/>
        <p:txBody>
          <a:bodyPr/>
          <a:lstStyle/>
          <a:p>
            <a:fld id="{80E522BA-CCD6-453E-BE8E-C156774D397D}" type="slidenum">
              <a:rPr lang="en-US" smtClean="0"/>
              <a:t>‹#›</a:t>
            </a:fld>
            <a:endParaRPr lang="en-US"/>
          </a:p>
        </p:txBody>
      </p:sp>
    </p:spTree>
    <p:extLst>
      <p:ext uri="{BB962C8B-B14F-4D97-AF65-F5344CB8AC3E}">
        <p14:creationId xmlns:p14="http://schemas.microsoft.com/office/powerpoint/2010/main" val="7307101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3E822EDF-7E83-35DE-5E93-D901E8B1F370}"/>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6C288491-0D70-CDBF-8677-C64F6D503AD7}"/>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9C2C7DA-BF9B-B62C-244E-80EF018782DD}"/>
              </a:ext>
            </a:extLst>
          </p:cNvPr>
          <p:cNvSpPr>
            <a:spLocks noGrp="1"/>
          </p:cNvSpPr>
          <p:nvPr>
            <p:ph type="dt" sz="half" idx="10"/>
          </p:nvPr>
        </p:nvSpPr>
        <p:spPr/>
        <p:txBody>
          <a:bodyPr/>
          <a:lstStyle/>
          <a:p>
            <a:fld id="{05D39CAE-F2DA-44D2-88AD-DAADE729CD12}" type="datetimeFigureOut">
              <a:rPr lang="en-US" smtClean="0"/>
              <a:t>11/10/2025</a:t>
            </a:fld>
            <a:endParaRPr lang="en-US"/>
          </a:p>
        </p:txBody>
      </p:sp>
      <p:sp>
        <p:nvSpPr>
          <p:cNvPr id="5" name="Footer Placeholder 4">
            <a:extLst>
              <a:ext uri="{FF2B5EF4-FFF2-40B4-BE49-F238E27FC236}">
                <a16:creationId xmlns:a16="http://schemas.microsoft.com/office/drawing/2014/main" id="{5BC3374B-50D1-5563-6B84-EB18480E6D5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CF7827A-CDEF-4D0C-2FFC-BA4177C9DD6F}"/>
              </a:ext>
            </a:extLst>
          </p:cNvPr>
          <p:cNvSpPr>
            <a:spLocks noGrp="1"/>
          </p:cNvSpPr>
          <p:nvPr>
            <p:ph type="sldNum" sz="quarter" idx="12"/>
          </p:nvPr>
        </p:nvSpPr>
        <p:spPr/>
        <p:txBody>
          <a:bodyPr/>
          <a:lstStyle/>
          <a:p>
            <a:fld id="{80E522BA-CCD6-453E-BE8E-C156774D397D}" type="slidenum">
              <a:rPr lang="en-US" smtClean="0"/>
              <a:t>‹#›</a:t>
            </a:fld>
            <a:endParaRPr lang="en-US"/>
          </a:p>
        </p:txBody>
      </p:sp>
    </p:spTree>
    <p:extLst>
      <p:ext uri="{BB962C8B-B14F-4D97-AF65-F5344CB8AC3E}">
        <p14:creationId xmlns:p14="http://schemas.microsoft.com/office/powerpoint/2010/main" val="401489863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395A19-4DDB-DC5A-5CBB-725FC37CCEB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CC5D860-D394-21EB-3F29-9CC1AA1451B2}"/>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C0EB486-D590-D021-A288-0D56D31897ED}"/>
              </a:ext>
            </a:extLst>
          </p:cNvPr>
          <p:cNvSpPr>
            <a:spLocks noGrp="1"/>
          </p:cNvSpPr>
          <p:nvPr>
            <p:ph type="dt" sz="half" idx="10"/>
          </p:nvPr>
        </p:nvSpPr>
        <p:spPr/>
        <p:txBody>
          <a:bodyPr/>
          <a:lstStyle/>
          <a:p>
            <a:fld id="{05D39CAE-F2DA-44D2-88AD-DAADE729CD12}" type="datetimeFigureOut">
              <a:rPr lang="en-US" smtClean="0"/>
              <a:t>11/10/2025</a:t>
            </a:fld>
            <a:endParaRPr lang="en-US"/>
          </a:p>
        </p:txBody>
      </p:sp>
      <p:sp>
        <p:nvSpPr>
          <p:cNvPr id="5" name="Footer Placeholder 4">
            <a:extLst>
              <a:ext uri="{FF2B5EF4-FFF2-40B4-BE49-F238E27FC236}">
                <a16:creationId xmlns:a16="http://schemas.microsoft.com/office/drawing/2014/main" id="{D54D0472-87BE-A038-B07C-61B3F6D92E1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E6B7E5C-1AAD-8F53-DBFC-E9EA8E850E27}"/>
              </a:ext>
            </a:extLst>
          </p:cNvPr>
          <p:cNvSpPr>
            <a:spLocks noGrp="1"/>
          </p:cNvSpPr>
          <p:nvPr>
            <p:ph type="sldNum" sz="quarter" idx="12"/>
          </p:nvPr>
        </p:nvSpPr>
        <p:spPr/>
        <p:txBody>
          <a:bodyPr/>
          <a:lstStyle/>
          <a:p>
            <a:fld id="{80E522BA-CCD6-453E-BE8E-C156774D397D}" type="slidenum">
              <a:rPr lang="en-US" smtClean="0"/>
              <a:t>‹#›</a:t>
            </a:fld>
            <a:endParaRPr lang="en-US"/>
          </a:p>
        </p:txBody>
      </p:sp>
    </p:spTree>
    <p:extLst>
      <p:ext uri="{BB962C8B-B14F-4D97-AF65-F5344CB8AC3E}">
        <p14:creationId xmlns:p14="http://schemas.microsoft.com/office/powerpoint/2010/main" val="40442440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46C1B8-35BC-2EBF-395E-D04328FFD142}"/>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1507BF59-34ED-F507-2CB3-7443D14FAEE7}"/>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C27A6DFC-F746-ED5E-7D1B-E2F5F4053FB7}"/>
              </a:ext>
            </a:extLst>
          </p:cNvPr>
          <p:cNvSpPr>
            <a:spLocks noGrp="1"/>
          </p:cNvSpPr>
          <p:nvPr>
            <p:ph type="dt" sz="half" idx="10"/>
          </p:nvPr>
        </p:nvSpPr>
        <p:spPr/>
        <p:txBody>
          <a:bodyPr/>
          <a:lstStyle/>
          <a:p>
            <a:fld id="{05D39CAE-F2DA-44D2-88AD-DAADE729CD12}" type="datetimeFigureOut">
              <a:rPr lang="en-US" smtClean="0"/>
              <a:t>11/10/2025</a:t>
            </a:fld>
            <a:endParaRPr lang="en-US"/>
          </a:p>
        </p:txBody>
      </p:sp>
      <p:sp>
        <p:nvSpPr>
          <p:cNvPr id="5" name="Footer Placeholder 4">
            <a:extLst>
              <a:ext uri="{FF2B5EF4-FFF2-40B4-BE49-F238E27FC236}">
                <a16:creationId xmlns:a16="http://schemas.microsoft.com/office/drawing/2014/main" id="{0C840E26-24E8-9E7C-D7F9-582BB1EBF9A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D31C545-C6DA-6634-908C-E64747C337BA}"/>
              </a:ext>
            </a:extLst>
          </p:cNvPr>
          <p:cNvSpPr>
            <a:spLocks noGrp="1"/>
          </p:cNvSpPr>
          <p:nvPr>
            <p:ph type="sldNum" sz="quarter" idx="12"/>
          </p:nvPr>
        </p:nvSpPr>
        <p:spPr/>
        <p:txBody>
          <a:bodyPr/>
          <a:lstStyle/>
          <a:p>
            <a:fld id="{80E522BA-CCD6-453E-BE8E-C156774D397D}" type="slidenum">
              <a:rPr lang="en-US" smtClean="0"/>
              <a:t>‹#›</a:t>
            </a:fld>
            <a:endParaRPr lang="en-US"/>
          </a:p>
        </p:txBody>
      </p:sp>
    </p:spTree>
    <p:extLst>
      <p:ext uri="{BB962C8B-B14F-4D97-AF65-F5344CB8AC3E}">
        <p14:creationId xmlns:p14="http://schemas.microsoft.com/office/powerpoint/2010/main" val="407779686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A40619-BB5F-61FA-2BA1-F56C004DCFD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B9D67B7-E877-4F2B-C298-61C1D17EF431}"/>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AF37F17E-566B-2B6D-C967-3CAFD0F0E482}"/>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03FD1281-BF2C-4D0E-D600-FA63DF318271}"/>
              </a:ext>
            </a:extLst>
          </p:cNvPr>
          <p:cNvSpPr>
            <a:spLocks noGrp="1"/>
          </p:cNvSpPr>
          <p:nvPr>
            <p:ph type="dt" sz="half" idx="10"/>
          </p:nvPr>
        </p:nvSpPr>
        <p:spPr/>
        <p:txBody>
          <a:bodyPr/>
          <a:lstStyle/>
          <a:p>
            <a:fld id="{05D39CAE-F2DA-44D2-88AD-DAADE729CD12}" type="datetimeFigureOut">
              <a:rPr lang="en-US" smtClean="0"/>
              <a:t>11/10/2025</a:t>
            </a:fld>
            <a:endParaRPr lang="en-US"/>
          </a:p>
        </p:txBody>
      </p:sp>
      <p:sp>
        <p:nvSpPr>
          <p:cNvPr id="6" name="Footer Placeholder 5">
            <a:extLst>
              <a:ext uri="{FF2B5EF4-FFF2-40B4-BE49-F238E27FC236}">
                <a16:creationId xmlns:a16="http://schemas.microsoft.com/office/drawing/2014/main" id="{4138DD43-6482-F004-BEFE-C160A54F441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AFE4FBB-31C0-132F-BF2F-49081A2FC64E}"/>
              </a:ext>
            </a:extLst>
          </p:cNvPr>
          <p:cNvSpPr>
            <a:spLocks noGrp="1"/>
          </p:cNvSpPr>
          <p:nvPr>
            <p:ph type="sldNum" sz="quarter" idx="12"/>
          </p:nvPr>
        </p:nvSpPr>
        <p:spPr/>
        <p:txBody>
          <a:bodyPr/>
          <a:lstStyle/>
          <a:p>
            <a:fld id="{80E522BA-CCD6-453E-BE8E-C156774D397D}" type="slidenum">
              <a:rPr lang="en-US" smtClean="0"/>
              <a:t>‹#›</a:t>
            </a:fld>
            <a:endParaRPr lang="en-US"/>
          </a:p>
        </p:txBody>
      </p:sp>
    </p:spTree>
    <p:extLst>
      <p:ext uri="{BB962C8B-B14F-4D97-AF65-F5344CB8AC3E}">
        <p14:creationId xmlns:p14="http://schemas.microsoft.com/office/powerpoint/2010/main" val="23834787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8907B9-4347-5B8C-9705-36C70A94F9E8}"/>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378DF25E-8554-5B19-10AD-6B192E2E918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288BD4A8-646E-F803-6ACA-331B47C18796}"/>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54D9CA87-4F83-E2F4-501B-37F829021CD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92A8F624-A4D1-100E-91FC-BB5FB4BD0A4C}"/>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D14E26DC-BA57-69BC-7AD4-E4E47EA47434}"/>
              </a:ext>
            </a:extLst>
          </p:cNvPr>
          <p:cNvSpPr>
            <a:spLocks noGrp="1"/>
          </p:cNvSpPr>
          <p:nvPr>
            <p:ph type="dt" sz="half" idx="10"/>
          </p:nvPr>
        </p:nvSpPr>
        <p:spPr/>
        <p:txBody>
          <a:bodyPr/>
          <a:lstStyle/>
          <a:p>
            <a:fld id="{05D39CAE-F2DA-44D2-88AD-DAADE729CD12}" type="datetimeFigureOut">
              <a:rPr lang="en-US" smtClean="0"/>
              <a:t>11/10/2025</a:t>
            </a:fld>
            <a:endParaRPr lang="en-US"/>
          </a:p>
        </p:txBody>
      </p:sp>
      <p:sp>
        <p:nvSpPr>
          <p:cNvPr id="8" name="Footer Placeholder 7">
            <a:extLst>
              <a:ext uri="{FF2B5EF4-FFF2-40B4-BE49-F238E27FC236}">
                <a16:creationId xmlns:a16="http://schemas.microsoft.com/office/drawing/2014/main" id="{1E22DB68-C55A-B7AF-DCFF-68122D983E70}"/>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190229F7-3AC2-F0D9-08C8-A5F82874D35F}"/>
              </a:ext>
            </a:extLst>
          </p:cNvPr>
          <p:cNvSpPr>
            <a:spLocks noGrp="1"/>
          </p:cNvSpPr>
          <p:nvPr>
            <p:ph type="sldNum" sz="quarter" idx="12"/>
          </p:nvPr>
        </p:nvSpPr>
        <p:spPr/>
        <p:txBody>
          <a:bodyPr/>
          <a:lstStyle/>
          <a:p>
            <a:fld id="{80E522BA-CCD6-453E-BE8E-C156774D397D}" type="slidenum">
              <a:rPr lang="en-US" smtClean="0"/>
              <a:t>‹#›</a:t>
            </a:fld>
            <a:endParaRPr lang="en-US"/>
          </a:p>
        </p:txBody>
      </p:sp>
    </p:spTree>
    <p:extLst>
      <p:ext uri="{BB962C8B-B14F-4D97-AF65-F5344CB8AC3E}">
        <p14:creationId xmlns:p14="http://schemas.microsoft.com/office/powerpoint/2010/main" val="10239163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092E04-B00F-C758-AFC9-EDA5C623A3EF}"/>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F573215C-A5B7-CB52-FFD6-E2797ABCFFED}"/>
              </a:ext>
            </a:extLst>
          </p:cNvPr>
          <p:cNvSpPr>
            <a:spLocks noGrp="1"/>
          </p:cNvSpPr>
          <p:nvPr>
            <p:ph type="dt" sz="half" idx="10"/>
          </p:nvPr>
        </p:nvSpPr>
        <p:spPr/>
        <p:txBody>
          <a:bodyPr/>
          <a:lstStyle/>
          <a:p>
            <a:fld id="{05D39CAE-F2DA-44D2-88AD-DAADE729CD12}" type="datetimeFigureOut">
              <a:rPr lang="en-US" smtClean="0"/>
              <a:t>11/10/2025</a:t>
            </a:fld>
            <a:endParaRPr lang="en-US"/>
          </a:p>
        </p:txBody>
      </p:sp>
      <p:sp>
        <p:nvSpPr>
          <p:cNvPr id="4" name="Footer Placeholder 3">
            <a:extLst>
              <a:ext uri="{FF2B5EF4-FFF2-40B4-BE49-F238E27FC236}">
                <a16:creationId xmlns:a16="http://schemas.microsoft.com/office/drawing/2014/main" id="{A0B6AB1F-A39E-D3B4-C772-4FD69CE63879}"/>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D8DD5018-BF34-01D0-9DA3-D0C5345DC0F9}"/>
              </a:ext>
            </a:extLst>
          </p:cNvPr>
          <p:cNvSpPr>
            <a:spLocks noGrp="1"/>
          </p:cNvSpPr>
          <p:nvPr>
            <p:ph type="sldNum" sz="quarter" idx="12"/>
          </p:nvPr>
        </p:nvSpPr>
        <p:spPr/>
        <p:txBody>
          <a:bodyPr/>
          <a:lstStyle/>
          <a:p>
            <a:fld id="{80E522BA-CCD6-453E-BE8E-C156774D397D}" type="slidenum">
              <a:rPr lang="en-US" smtClean="0"/>
              <a:t>‹#›</a:t>
            </a:fld>
            <a:endParaRPr lang="en-US"/>
          </a:p>
        </p:txBody>
      </p:sp>
    </p:spTree>
    <p:extLst>
      <p:ext uri="{BB962C8B-B14F-4D97-AF65-F5344CB8AC3E}">
        <p14:creationId xmlns:p14="http://schemas.microsoft.com/office/powerpoint/2010/main" val="39158328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E0D1848-E70E-641C-DFAD-6F1D4DE71BB7}"/>
              </a:ext>
            </a:extLst>
          </p:cNvPr>
          <p:cNvSpPr>
            <a:spLocks noGrp="1"/>
          </p:cNvSpPr>
          <p:nvPr>
            <p:ph type="dt" sz="half" idx="10"/>
          </p:nvPr>
        </p:nvSpPr>
        <p:spPr/>
        <p:txBody>
          <a:bodyPr/>
          <a:lstStyle/>
          <a:p>
            <a:fld id="{05D39CAE-F2DA-44D2-88AD-DAADE729CD12}" type="datetimeFigureOut">
              <a:rPr lang="en-US" smtClean="0"/>
              <a:t>11/10/2025</a:t>
            </a:fld>
            <a:endParaRPr lang="en-US"/>
          </a:p>
        </p:txBody>
      </p:sp>
      <p:sp>
        <p:nvSpPr>
          <p:cNvPr id="3" name="Footer Placeholder 2">
            <a:extLst>
              <a:ext uri="{FF2B5EF4-FFF2-40B4-BE49-F238E27FC236}">
                <a16:creationId xmlns:a16="http://schemas.microsoft.com/office/drawing/2014/main" id="{1891BA5B-9D1B-9032-A731-6043B08A869D}"/>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45359AA8-7C42-8C0E-06F6-D7E967CDDF28}"/>
              </a:ext>
            </a:extLst>
          </p:cNvPr>
          <p:cNvSpPr>
            <a:spLocks noGrp="1"/>
          </p:cNvSpPr>
          <p:nvPr>
            <p:ph type="sldNum" sz="quarter" idx="12"/>
          </p:nvPr>
        </p:nvSpPr>
        <p:spPr/>
        <p:txBody>
          <a:bodyPr/>
          <a:lstStyle/>
          <a:p>
            <a:fld id="{80E522BA-CCD6-453E-BE8E-C156774D397D}" type="slidenum">
              <a:rPr lang="en-US" smtClean="0"/>
              <a:t>‹#›</a:t>
            </a:fld>
            <a:endParaRPr lang="en-US"/>
          </a:p>
        </p:txBody>
      </p:sp>
    </p:spTree>
    <p:extLst>
      <p:ext uri="{BB962C8B-B14F-4D97-AF65-F5344CB8AC3E}">
        <p14:creationId xmlns:p14="http://schemas.microsoft.com/office/powerpoint/2010/main" val="298438048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0AF9DB-0E9D-49AF-0B3D-512CC877AC9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19BF4525-F861-7A3D-91FF-EBD5079FD8B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4F055532-22DF-1D15-1A3B-F011CB8E8C8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E202035-DEF0-18AA-7A0E-4291DC8AE6F9}"/>
              </a:ext>
            </a:extLst>
          </p:cNvPr>
          <p:cNvSpPr>
            <a:spLocks noGrp="1"/>
          </p:cNvSpPr>
          <p:nvPr>
            <p:ph type="dt" sz="half" idx="10"/>
          </p:nvPr>
        </p:nvSpPr>
        <p:spPr/>
        <p:txBody>
          <a:bodyPr/>
          <a:lstStyle/>
          <a:p>
            <a:fld id="{05D39CAE-F2DA-44D2-88AD-DAADE729CD12}" type="datetimeFigureOut">
              <a:rPr lang="en-US" smtClean="0"/>
              <a:t>11/10/2025</a:t>
            </a:fld>
            <a:endParaRPr lang="en-US"/>
          </a:p>
        </p:txBody>
      </p:sp>
      <p:sp>
        <p:nvSpPr>
          <p:cNvPr id="6" name="Footer Placeholder 5">
            <a:extLst>
              <a:ext uri="{FF2B5EF4-FFF2-40B4-BE49-F238E27FC236}">
                <a16:creationId xmlns:a16="http://schemas.microsoft.com/office/drawing/2014/main" id="{195F36C8-8955-0DF9-BA65-F8D78D5BE2D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5C7E5F7-8214-996E-C35F-B9C45FC2380C}"/>
              </a:ext>
            </a:extLst>
          </p:cNvPr>
          <p:cNvSpPr>
            <a:spLocks noGrp="1"/>
          </p:cNvSpPr>
          <p:nvPr>
            <p:ph type="sldNum" sz="quarter" idx="12"/>
          </p:nvPr>
        </p:nvSpPr>
        <p:spPr/>
        <p:txBody>
          <a:bodyPr/>
          <a:lstStyle/>
          <a:p>
            <a:fld id="{80E522BA-CCD6-453E-BE8E-C156774D397D}" type="slidenum">
              <a:rPr lang="en-US" smtClean="0"/>
              <a:t>‹#›</a:t>
            </a:fld>
            <a:endParaRPr lang="en-US"/>
          </a:p>
        </p:txBody>
      </p:sp>
    </p:spTree>
    <p:extLst>
      <p:ext uri="{BB962C8B-B14F-4D97-AF65-F5344CB8AC3E}">
        <p14:creationId xmlns:p14="http://schemas.microsoft.com/office/powerpoint/2010/main" val="349012384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A9FDF7-B00B-055C-05FA-B5B3FB22EFA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B9EE7E0F-5B85-0373-DB3F-A0A5D3EA1A2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5DE37E43-3924-E3A4-C1EE-3FF14A217EB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7E6186E-F9B6-1E7F-33D2-002CD2595FBB}"/>
              </a:ext>
            </a:extLst>
          </p:cNvPr>
          <p:cNvSpPr>
            <a:spLocks noGrp="1"/>
          </p:cNvSpPr>
          <p:nvPr>
            <p:ph type="dt" sz="half" idx="10"/>
          </p:nvPr>
        </p:nvSpPr>
        <p:spPr/>
        <p:txBody>
          <a:bodyPr/>
          <a:lstStyle/>
          <a:p>
            <a:fld id="{05D39CAE-F2DA-44D2-88AD-DAADE729CD12}" type="datetimeFigureOut">
              <a:rPr lang="en-US" smtClean="0"/>
              <a:t>11/10/2025</a:t>
            </a:fld>
            <a:endParaRPr lang="en-US"/>
          </a:p>
        </p:txBody>
      </p:sp>
      <p:sp>
        <p:nvSpPr>
          <p:cNvPr id="6" name="Footer Placeholder 5">
            <a:extLst>
              <a:ext uri="{FF2B5EF4-FFF2-40B4-BE49-F238E27FC236}">
                <a16:creationId xmlns:a16="http://schemas.microsoft.com/office/drawing/2014/main" id="{C777D112-A266-4374-DA31-73396BF2460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93EAABF-26FD-EF18-91DC-9C776F386E01}"/>
              </a:ext>
            </a:extLst>
          </p:cNvPr>
          <p:cNvSpPr>
            <a:spLocks noGrp="1"/>
          </p:cNvSpPr>
          <p:nvPr>
            <p:ph type="sldNum" sz="quarter" idx="12"/>
          </p:nvPr>
        </p:nvSpPr>
        <p:spPr/>
        <p:txBody>
          <a:bodyPr/>
          <a:lstStyle/>
          <a:p>
            <a:fld id="{80E522BA-CCD6-453E-BE8E-C156774D397D}" type="slidenum">
              <a:rPr lang="en-US" smtClean="0"/>
              <a:t>‹#›</a:t>
            </a:fld>
            <a:endParaRPr lang="en-US"/>
          </a:p>
        </p:txBody>
      </p:sp>
    </p:spTree>
    <p:extLst>
      <p:ext uri="{BB962C8B-B14F-4D97-AF65-F5344CB8AC3E}">
        <p14:creationId xmlns:p14="http://schemas.microsoft.com/office/powerpoint/2010/main" val="3934156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4DBF714-E10A-8032-FA05-E4FAD4638EB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D51F706E-65C5-06C7-BA0C-DF5801762A0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8951C61-D8E5-5C5B-80D0-C5756C82126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05D39CAE-F2DA-44D2-88AD-DAADE729CD12}" type="datetimeFigureOut">
              <a:rPr lang="en-US" smtClean="0"/>
              <a:t>11/10/2025</a:t>
            </a:fld>
            <a:endParaRPr lang="en-US"/>
          </a:p>
        </p:txBody>
      </p:sp>
      <p:sp>
        <p:nvSpPr>
          <p:cNvPr id="5" name="Footer Placeholder 4">
            <a:extLst>
              <a:ext uri="{FF2B5EF4-FFF2-40B4-BE49-F238E27FC236}">
                <a16:creationId xmlns:a16="http://schemas.microsoft.com/office/drawing/2014/main" id="{3D9CF84F-2991-9577-5697-A608583F95D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F6244686-B88E-00FA-D7C6-0F020BFC706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80E522BA-CCD6-453E-BE8E-C156774D397D}" type="slidenum">
              <a:rPr lang="en-US" smtClean="0"/>
              <a:t>‹#›</a:t>
            </a:fld>
            <a:endParaRPr lang="en-US"/>
          </a:p>
        </p:txBody>
      </p:sp>
    </p:spTree>
    <p:extLst>
      <p:ext uri="{BB962C8B-B14F-4D97-AF65-F5344CB8AC3E}">
        <p14:creationId xmlns:p14="http://schemas.microsoft.com/office/powerpoint/2010/main" val="160591216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hyperlink" Target="http://www.aarp.org/money/scams-fraud/" TargetMode="External"/><Relationship Id="rId2" Type="http://schemas.openxmlformats.org/officeDocument/2006/relationships/hyperlink" Target="https://www/ncoa.org/professionals/money/avoiding-scams/" TargetMode="Externa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hyperlink" Target="https://www.annualcreditreport.com/index.action"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hyperlink" Target="http://www.truelinkfinancial.com/prepaid-card"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D84309-2D1B-E0C2-A42E-150C184EBA30}"/>
              </a:ext>
            </a:extLst>
          </p:cNvPr>
          <p:cNvSpPr>
            <a:spLocks noGrp="1"/>
          </p:cNvSpPr>
          <p:nvPr>
            <p:ph type="ctrTitle"/>
          </p:nvPr>
        </p:nvSpPr>
        <p:spPr>
          <a:xfrm>
            <a:off x="1524000" y="1122363"/>
            <a:ext cx="9144000" cy="2306637"/>
          </a:xfrm>
        </p:spPr>
        <p:txBody>
          <a:bodyPr/>
          <a:lstStyle/>
          <a:p>
            <a:r>
              <a:rPr lang="en-US" dirty="0"/>
              <a:t>Types of Fraud</a:t>
            </a:r>
          </a:p>
        </p:txBody>
      </p:sp>
      <p:sp>
        <p:nvSpPr>
          <p:cNvPr id="3" name="Subtitle 2">
            <a:extLst>
              <a:ext uri="{FF2B5EF4-FFF2-40B4-BE49-F238E27FC236}">
                <a16:creationId xmlns:a16="http://schemas.microsoft.com/office/drawing/2014/main" id="{369D1D6B-F2BD-8E7D-808C-E4B6AFEDEC2F}"/>
              </a:ext>
            </a:extLst>
          </p:cNvPr>
          <p:cNvSpPr>
            <a:spLocks noGrp="1"/>
          </p:cNvSpPr>
          <p:nvPr>
            <p:ph type="subTitle" idx="1"/>
          </p:nvPr>
        </p:nvSpPr>
        <p:spPr>
          <a:xfrm>
            <a:off x="1524000" y="3574606"/>
            <a:ext cx="9144000" cy="1655762"/>
          </a:xfrm>
        </p:spPr>
        <p:txBody>
          <a:bodyPr>
            <a:normAutofit/>
          </a:bodyPr>
          <a:lstStyle/>
          <a:p>
            <a:r>
              <a:rPr lang="en-US" sz="3600" dirty="0"/>
              <a:t>And How to Avoid them</a:t>
            </a:r>
          </a:p>
        </p:txBody>
      </p:sp>
      <p:pic>
        <p:nvPicPr>
          <p:cNvPr id="4" name="Picture 3">
            <a:extLst>
              <a:ext uri="{FF2B5EF4-FFF2-40B4-BE49-F238E27FC236}">
                <a16:creationId xmlns:a16="http://schemas.microsoft.com/office/drawing/2014/main" id="{F4EFA34E-8FB4-ED42-514B-C274B82449E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790944" y="743173"/>
            <a:ext cx="2667125" cy="884459"/>
          </a:xfrm>
          <a:prstGeom prst="rect">
            <a:avLst/>
          </a:prstGeom>
        </p:spPr>
      </p:pic>
    </p:spTree>
    <p:extLst>
      <p:ext uri="{BB962C8B-B14F-4D97-AF65-F5344CB8AC3E}">
        <p14:creationId xmlns:p14="http://schemas.microsoft.com/office/powerpoint/2010/main" val="335407489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9D8923-9DFB-22CE-6ECB-8EB5B09AE623}"/>
              </a:ext>
            </a:extLst>
          </p:cNvPr>
          <p:cNvSpPr>
            <a:spLocks noGrp="1"/>
          </p:cNvSpPr>
          <p:nvPr>
            <p:ph type="title"/>
          </p:nvPr>
        </p:nvSpPr>
        <p:spPr>
          <a:xfrm>
            <a:off x="838200" y="365125"/>
            <a:ext cx="10515600" cy="1024763"/>
          </a:xfrm>
        </p:spPr>
        <p:txBody>
          <a:bodyPr/>
          <a:lstStyle/>
          <a:p>
            <a:r>
              <a:rPr lang="en-US" dirty="0">
                <a:solidFill>
                  <a:srgbClr val="0070C0"/>
                </a:solidFill>
              </a:rPr>
              <a:t>Don’t</a:t>
            </a:r>
          </a:p>
        </p:txBody>
      </p:sp>
      <p:sp>
        <p:nvSpPr>
          <p:cNvPr id="3" name="Content Placeholder 2">
            <a:extLst>
              <a:ext uri="{FF2B5EF4-FFF2-40B4-BE49-F238E27FC236}">
                <a16:creationId xmlns:a16="http://schemas.microsoft.com/office/drawing/2014/main" id="{F1D083B0-0219-0BF2-4FB5-911B8FEA00FC}"/>
              </a:ext>
            </a:extLst>
          </p:cNvPr>
          <p:cNvSpPr>
            <a:spLocks noGrp="1"/>
          </p:cNvSpPr>
          <p:nvPr>
            <p:ph idx="1"/>
          </p:nvPr>
        </p:nvSpPr>
        <p:spPr>
          <a:xfrm>
            <a:off x="838200" y="1389888"/>
            <a:ext cx="10515600" cy="4787075"/>
          </a:xfrm>
        </p:spPr>
        <p:txBody>
          <a:bodyPr>
            <a:normAutofit fontScale="92500" lnSpcReduction="10000"/>
          </a:bodyPr>
          <a:lstStyle/>
          <a:p>
            <a:r>
              <a:rPr lang="en-US" dirty="0"/>
              <a:t>Give your personal financial information to unsolicited sources</a:t>
            </a:r>
          </a:p>
          <a:p>
            <a:r>
              <a:rPr lang="en-US" dirty="0"/>
              <a:t>Allow anyone remote access to your computer </a:t>
            </a:r>
          </a:p>
          <a:p>
            <a:r>
              <a:rPr lang="en-US" dirty="0"/>
              <a:t>Buy from vendors until checking them out.  Look at ratings, review return policy</a:t>
            </a:r>
          </a:p>
          <a:p>
            <a:r>
              <a:rPr lang="en-US" dirty="0"/>
              <a:t>Donate to charities before checking them out.</a:t>
            </a:r>
          </a:p>
          <a:p>
            <a:r>
              <a:rPr lang="en-US" dirty="0"/>
              <a:t>Trust your caller ID.  Scammers can make any name or number show up on your caller ID.  (See “they won’t call,” below)</a:t>
            </a:r>
          </a:p>
          <a:p>
            <a:r>
              <a:rPr lang="en-US" dirty="0"/>
              <a:t>Trust email “from” addresses</a:t>
            </a:r>
          </a:p>
          <a:p>
            <a:r>
              <a:rPr lang="en-US" dirty="0"/>
              <a:t>Use Debit cards</a:t>
            </a:r>
          </a:p>
          <a:p>
            <a:r>
              <a:rPr lang="en-US" dirty="0"/>
              <a:t>Allow web sites to save your data</a:t>
            </a:r>
          </a:p>
          <a:p>
            <a:r>
              <a:rPr lang="en-US" dirty="0"/>
              <a:t>Deposit a large “fake” check and send back a smaller real check</a:t>
            </a:r>
          </a:p>
          <a:p>
            <a:endParaRPr lang="en-US" dirty="0"/>
          </a:p>
          <a:p>
            <a:endParaRPr lang="en-US" dirty="0"/>
          </a:p>
        </p:txBody>
      </p:sp>
    </p:spTree>
    <p:extLst>
      <p:ext uri="{BB962C8B-B14F-4D97-AF65-F5344CB8AC3E}">
        <p14:creationId xmlns:p14="http://schemas.microsoft.com/office/powerpoint/2010/main" val="54042904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188BB1-A3E4-15B9-1949-C897E5F45FFF}"/>
              </a:ext>
            </a:extLst>
          </p:cNvPr>
          <p:cNvSpPr>
            <a:spLocks noGrp="1"/>
          </p:cNvSpPr>
          <p:nvPr>
            <p:ph type="title"/>
          </p:nvPr>
        </p:nvSpPr>
        <p:spPr/>
        <p:txBody>
          <a:bodyPr/>
          <a:lstStyle/>
          <a:p>
            <a:r>
              <a:rPr lang="en-US" dirty="0">
                <a:solidFill>
                  <a:srgbClr val="0070C0"/>
                </a:solidFill>
              </a:rPr>
              <a:t>Examples of </a:t>
            </a:r>
            <a:r>
              <a:rPr lang="en-US" dirty="0" err="1">
                <a:solidFill>
                  <a:srgbClr val="0070C0"/>
                </a:solidFill>
              </a:rPr>
              <a:t>Pfishing</a:t>
            </a:r>
            <a:r>
              <a:rPr lang="en-US" dirty="0">
                <a:solidFill>
                  <a:srgbClr val="0070C0"/>
                </a:solidFill>
              </a:rPr>
              <a:t> Emails</a:t>
            </a:r>
          </a:p>
        </p:txBody>
      </p:sp>
      <p:pic>
        <p:nvPicPr>
          <p:cNvPr id="5" name="Picture 4">
            <a:extLst>
              <a:ext uri="{FF2B5EF4-FFF2-40B4-BE49-F238E27FC236}">
                <a16:creationId xmlns:a16="http://schemas.microsoft.com/office/drawing/2014/main" id="{492A8AA0-B225-52AC-F43A-E745F36DEEF5}"/>
              </a:ext>
            </a:extLst>
          </p:cNvPr>
          <p:cNvPicPr>
            <a:picLocks noChangeAspect="1"/>
          </p:cNvPicPr>
          <p:nvPr/>
        </p:nvPicPr>
        <p:blipFill>
          <a:blip r:embed="rId2"/>
          <a:stretch>
            <a:fillRect/>
          </a:stretch>
        </p:blipFill>
        <p:spPr>
          <a:xfrm>
            <a:off x="536733" y="1690688"/>
            <a:ext cx="10817067" cy="4695826"/>
          </a:xfrm>
          <a:prstGeom prst="rect">
            <a:avLst/>
          </a:prstGeom>
        </p:spPr>
      </p:pic>
    </p:spTree>
    <p:extLst>
      <p:ext uri="{BB962C8B-B14F-4D97-AF65-F5344CB8AC3E}">
        <p14:creationId xmlns:p14="http://schemas.microsoft.com/office/powerpoint/2010/main" val="301791691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7A549A38-99E3-5C5C-4FAA-044CFCCBB4A0}"/>
              </a:ext>
            </a:extLst>
          </p:cNvPr>
          <p:cNvPicPr>
            <a:picLocks noChangeAspect="1"/>
          </p:cNvPicPr>
          <p:nvPr/>
        </p:nvPicPr>
        <p:blipFill>
          <a:blip r:embed="rId2"/>
          <a:stretch>
            <a:fillRect/>
          </a:stretch>
        </p:blipFill>
        <p:spPr>
          <a:xfrm>
            <a:off x="971550" y="885825"/>
            <a:ext cx="9324729" cy="5388063"/>
          </a:xfrm>
          <a:prstGeom prst="rect">
            <a:avLst/>
          </a:prstGeom>
        </p:spPr>
      </p:pic>
    </p:spTree>
    <p:extLst>
      <p:ext uri="{BB962C8B-B14F-4D97-AF65-F5344CB8AC3E}">
        <p14:creationId xmlns:p14="http://schemas.microsoft.com/office/powerpoint/2010/main" val="198477365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A screenshot of a computer&#10;&#10;AI-generated content may be incorrect.">
            <a:extLst>
              <a:ext uri="{FF2B5EF4-FFF2-40B4-BE49-F238E27FC236}">
                <a16:creationId xmlns:a16="http://schemas.microsoft.com/office/drawing/2014/main" id="{D9E0EEBA-6B9F-D4D1-4465-633E22AFB1A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37651" y="404390"/>
            <a:ext cx="9116697" cy="6049219"/>
          </a:xfrm>
          <a:prstGeom prst="rect">
            <a:avLst/>
          </a:prstGeom>
        </p:spPr>
      </p:pic>
    </p:spTree>
    <p:extLst>
      <p:ext uri="{BB962C8B-B14F-4D97-AF65-F5344CB8AC3E}">
        <p14:creationId xmlns:p14="http://schemas.microsoft.com/office/powerpoint/2010/main" val="9336916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0DE127-6A97-82A8-8FBF-CF05E64EA44D}"/>
              </a:ext>
            </a:extLst>
          </p:cNvPr>
          <p:cNvSpPr>
            <a:spLocks noGrp="1"/>
          </p:cNvSpPr>
          <p:nvPr>
            <p:ph type="title"/>
          </p:nvPr>
        </p:nvSpPr>
        <p:spPr>
          <a:xfrm>
            <a:off x="838200" y="365125"/>
            <a:ext cx="10515600" cy="1460500"/>
          </a:xfrm>
        </p:spPr>
        <p:txBody>
          <a:bodyPr>
            <a:normAutofit fontScale="90000"/>
          </a:bodyPr>
          <a:lstStyle/>
          <a:p>
            <a:r>
              <a:rPr lang="en-US" dirty="0"/>
              <a:t>Be wary of suspicious email and don’t click on suspicious links</a:t>
            </a:r>
            <a:br>
              <a:rPr lang="en-US" dirty="0"/>
            </a:br>
            <a:endParaRPr lang="en-US" dirty="0"/>
          </a:p>
        </p:txBody>
      </p:sp>
      <p:pic>
        <p:nvPicPr>
          <p:cNvPr id="5" name="Picture 4" descr="A screenshot of a computer&#10;&#10;AI-generated content may be incorrect.">
            <a:extLst>
              <a:ext uri="{FF2B5EF4-FFF2-40B4-BE49-F238E27FC236}">
                <a16:creationId xmlns:a16="http://schemas.microsoft.com/office/drawing/2014/main" id="{C60DBF5B-983C-B6C9-E63D-7B55B854939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769032" y="1319512"/>
            <a:ext cx="7640143" cy="5255023"/>
          </a:xfrm>
          <a:prstGeom prst="rect">
            <a:avLst/>
          </a:prstGeom>
        </p:spPr>
      </p:pic>
    </p:spTree>
    <p:extLst>
      <p:ext uri="{BB962C8B-B14F-4D97-AF65-F5344CB8AC3E}">
        <p14:creationId xmlns:p14="http://schemas.microsoft.com/office/powerpoint/2010/main" val="162915614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F686692B-D8E7-31F7-CCA7-760153E694F8}"/>
              </a:ext>
            </a:extLst>
          </p:cNvPr>
          <p:cNvPicPr>
            <a:picLocks noChangeAspect="1"/>
          </p:cNvPicPr>
          <p:nvPr/>
        </p:nvPicPr>
        <p:blipFill>
          <a:blip r:embed="rId2"/>
          <a:stretch>
            <a:fillRect/>
          </a:stretch>
        </p:blipFill>
        <p:spPr>
          <a:xfrm>
            <a:off x="0" y="501222"/>
            <a:ext cx="12192000" cy="5855555"/>
          </a:xfrm>
          <a:prstGeom prst="rect">
            <a:avLst/>
          </a:prstGeom>
        </p:spPr>
      </p:pic>
    </p:spTree>
    <p:extLst>
      <p:ext uri="{BB962C8B-B14F-4D97-AF65-F5344CB8AC3E}">
        <p14:creationId xmlns:p14="http://schemas.microsoft.com/office/powerpoint/2010/main" val="281744544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AEF15E-BDB0-771B-733A-71C4CC89D724}"/>
              </a:ext>
            </a:extLst>
          </p:cNvPr>
          <p:cNvSpPr>
            <a:spLocks noGrp="1"/>
          </p:cNvSpPr>
          <p:nvPr>
            <p:ph type="title"/>
          </p:nvPr>
        </p:nvSpPr>
        <p:spPr/>
        <p:txBody>
          <a:bodyPr/>
          <a:lstStyle/>
          <a:p>
            <a:r>
              <a:rPr lang="en-US" dirty="0">
                <a:solidFill>
                  <a:srgbClr val="0070C0"/>
                </a:solidFill>
              </a:rPr>
              <a:t>Be Wary of Anyone Who…</a:t>
            </a:r>
          </a:p>
        </p:txBody>
      </p:sp>
      <p:sp>
        <p:nvSpPr>
          <p:cNvPr id="3" name="Content Placeholder 2">
            <a:extLst>
              <a:ext uri="{FF2B5EF4-FFF2-40B4-BE49-F238E27FC236}">
                <a16:creationId xmlns:a16="http://schemas.microsoft.com/office/drawing/2014/main" id="{809AA3F2-8590-1EE0-EFD5-CC0BDFAFBA1F}"/>
              </a:ext>
            </a:extLst>
          </p:cNvPr>
          <p:cNvSpPr>
            <a:spLocks noGrp="1"/>
          </p:cNvSpPr>
          <p:nvPr>
            <p:ph idx="1"/>
          </p:nvPr>
        </p:nvSpPr>
        <p:spPr/>
        <p:txBody>
          <a:bodyPr/>
          <a:lstStyle/>
          <a:p>
            <a:r>
              <a:rPr lang="en-US" dirty="0"/>
              <a:t>Puts pressure on you to act now or else…(arrest, legal action, etc.)</a:t>
            </a:r>
          </a:p>
          <a:p>
            <a:r>
              <a:rPr lang="en-US" dirty="0"/>
              <a:t>Won’t allow you to hang up</a:t>
            </a:r>
          </a:p>
          <a:p>
            <a:r>
              <a:rPr lang="en-US" dirty="0"/>
              <a:t>Asks for payment in unusual ways (cash, wires, prepaid cards, gift cards, crypto)</a:t>
            </a:r>
          </a:p>
          <a:p>
            <a:r>
              <a:rPr lang="en-US" dirty="0"/>
              <a:t>Won’t send you details in writing</a:t>
            </a:r>
          </a:p>
          <a:p>
            <a:r>
              <a:rPr lang="en-US" dirty="0"/>
              <a:t>Sends a ride to take you to the bank</a:t>
            </a:r>
          </a:p>
          <a:p>
            <a:pPr marL="0" indent="0">
              <a:buNone/>
            </a:pPr>
            <a:endParaRPr lang="en-US" dirty="0"/>
          </a:p>
        </p:txBody>
      </p:sp>
    </p:spTree>
    <p:extLst>
      <p:ext uri="{BB962C8B-B14F-4D97-AF65-F5344CB8AC3E}">
        <p14:creationId xmlns:p14="http://schemas.microsoft.com/office/powerpoint/2010/main" val="151294385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0FD599-19E7-13E5-ABEF-14C81C7A091E}"/>
              </a:ext>
            </a:extLst>
          </p:cNvPr>
          <p:cNvSpPr>
            <a:spLocks noGrp="1"/>
          </p:cNvSpPr>
          <p:nvPr>
            <p:ph type="title"/>
          </p:nvPr>
        </p:nvSpPr>
        <p:spPr/>
        <p:txBody>
          <a:bodyPr/>
          <a:lstStyle/>
          <a:p>
            <a:r>
              <a:rPr lang="en-US" dirty="0">
                <a:solidFill>
                  <a:srgbClr val="0070C0"/>
                </a:solidFill>
              </a:rPr>
              <a:t>“They” Will Never Call You!!!  Who?</a:t>
            </a:r>
          </a:p>
        </p:txBody>
      </p:sp>
      <p:sp>
        <p:nvSpPr>
          <p:cNvPr id="3" name="Content Placeholder 2">
            <a:extLst>
              <a:ext uri="{FF2B5EF4-FFF2-40B4-BE49-F238E27FC236}">
                <a16:creationId xmlns:a16="http://schemas.microsoft.com/office/drawing/2014/main" id="{1F2B4C02-6C4B-B2DA-D3A4-F69A198A4251}"/>
              </a:ext>
            </a:extLst>
          </p:cNvPr>
          <p:cNvSpPr>
            <a:spLocks noGrp="1"/>
          </p:cNvSpPr>
          <p:nvPr>
            <p:ph idx="1"/>
          </p:nvPr>
        </p:nvSpPr>
        <p:spPr/>
        <p:txBody>
          <a:bodyPr/>
          <a:lstStyle/>
          <a:p>
            <a:r>
              <a:rPr lang="en-US" dirty="0"/>
              <a:t>Microsoft</a:t>
            </a:r>
          </a:p>
          <a:p>
            <a:r>
              <a:rPr lang="en-US" dirty="0"/>
              <a:t>IRS</a:t>
            </a:r>
          </a:p>
          <a:p>
            <a:r>
              <a:rPr lang="en-US" dirty="0"/>
              <a:t>Tax collectors</a:t>
            </a:r>
          </a:p>
          <a:p>
            <a:r>
              <a:rPr lang="en-US" dirty="0"/>
              <a:t>Lottery (If you have to pay to get the prize, it is not a prize!)</a:t>
            </a:r>
          </a:p>
          <a:p>
            <a:r>
              <a:rPr lang="en-US" dirty="0"/>
              <a:t>FBI</a:t>
            </a:r>
          </a:p>
          <a:p>
            <a:r>
              <a:rPr lang="en-US" dirty="0"/>
              <a:t>Debt relief</a:t>
            </a:r>
          </a:p>
          <a:p>
            <a:r>
              <a:rPr lang="en-US" dirty="0"/>
              <a:t>Extended car warranties</a:t>
            </a:r>
          </a:p>
          <a:p>
            <a:r>
              <a:rPr lang="en-US" dirty="0"/>
              <a:t>Free trials (what happens after the free trial?)</a:t>
            </a:r>
          </a:p>
        </p:txBody>
      </p:sp>
    </p:spTree>
    <p:extLst>
      <p:ext uri="{BB962C8B-B14F-4D97-AF65-F5344CB8AC3E}">
        <p14:creationId xmlns:p14="http://schemas.microsoft.com/office/powerpoint/2010/main" val="281692198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6B5FA2-19EC-527A-DBDF-61EB8CE2F297}"/>
              </a:ext>
            </a:extLst>
          </p:cNvPr>
          <p:cNvSpPr>
            <a:spLocks noGrp="1"/>
          </p:cNvSpPr>
          <p:nvPr>
            <p:ph type="title"/>
          </p:nvPr>
        </p:nvSpPr>
        <p:spPr>
          <a:xfrm>
            <a:off x="838200" y="392557"/>
            <a:ext cx="10515600" cy="1325563"/>
          </a:xfrm>
        </p:spPr>
        <p:txBody>
          <a:bodyPr/>
          <a:lstStyle/>
          <a:p>
            <a:r>
              <a:rPr lang="en-US" dirty="0">
                <a:solidFill>
                  <a:srgbClr val="0070C0"/>
                </a:solidFill>
              </a:rPr>
              <a:t>What Should You Do?</a:t>
            </a:r>
          </a:p>
        </p:txBody>
      </p:sp>
      <p:sp>
        <p:nvSpPr>
          <p:cNvPr id="3" name="Content Placeholder 2">
            <a:extLst>
              <a:ext uri="{FF2B5EF4-FFF2-40B4-BE49-F238E27FC236}">
                <a16:creationId xmlns:a16="http://schemas.microsoft.com/office/drawing/2014/main" id="{5D97130F-3B94-4A2E-D5FA-152D4A7EE979}"/>
              </a:ext>
            </a:extLst>
          </p:cNvPr>
          <p:cNvSpPr>
            <a:spLocks noGrp="1"/>
          </p:cNvSpPr>
          <p:nvPr>
            <p:ph idx="1"/>
          </p:nvPr>
        </p:nvSpPr>
        <p:spPr/>
        <p:txBody>
          <a:bodyPr/>
          <a:lstStyle/>
          <a:p>
            <a:r>
              <a:rPr lang="en-US" dirty="0"/>
              <a:t>Hang Up!!!</a:t>
            </a:r>
          </a:p>
          <a:p>
            <a:r>
              <a:rPr lang="en-US" dirty="0"/>
              <a:t>Block future calls</a:t>
            </a:r>
          </a:p>
          <a:p>
            <a:r>
              <a:rPr lang="en-US" dirty="0"/>
              <a:t>Ask them to send you something in writing</a:t>
            </a:r>
          </a:p>
          <a:p>
            <a:r>
              <a:rPr lang="en-US" dirty="0"/>
              <a:t>If you think there is a chance it is legitimate, hang up and contact the company in a way you know to be accurate. </a:t>
            </a:r>
          </a:p>
          <a:p>
            <a:pPr marL="0" indent="0">
              <a:buNone/>
            </a:pPr>
            <a:endParaRPr lang="en-US" dirty="0"/>
          </a:p>
          <a:p>
            <a:pPr marL="0" indent="0">
              <a:buNone/>
            </a:pPr>
            <a:endParaRPr lang="en-US" dirty="0"/>
          </a:p>
        </p:txBody>
      </p:sp>
    </p:spTree>
    <p:extLst>
      <p:ext uri="{BB962C8B-B14F-4D97-AF65-F5344CB8AC3E}">
        <p14:creationId xmlns:p14="http://schemas.microsoft.com/office/powerpoint/2010/main" val="392886245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172B57E9-9135-CACA-14EE-14C7E5051FE5}"/>
              </a:ext>
            </a:extLst>
          </p:cNvPr>
          <p:cNvSpPr txBox="1"/>
          <p:nvPr/>
        </p:nvSpPr>
        <p:spPr>
          <a:xfrm>
            <a:off x="1417320" y="1289304"/>
            <a:ext cx="9820656" cy="2123658"/>
          </a:xfrm>
          <a:prstGeom prst="rect">
            <a:avLst/>
          </a:prstGeom>
          <a:noFill/>
        </p:spPr>
        <p:txBody>
          <a:bodyPr wrap="square" rtlCol="0">
            <a:spAutoFit/>
          </a:bodyPr>
          <a:lstStyle/>
          <a:p>
            <a:r>
              <a:rPr lang="en-US" sz="4400" dirty="0"/>
              <a:t>Live by This Motto:</a:t>
            </a:r>
          </a:p>
          <a:p>
            <a:endParaRPr lang="en-US" sz="4400" dirty="0"/>
          </a:p>
          <a:p>
            <a:r>
              <a:rPr lang="en-US" sz="4400" dirty="0">
                <a:solidFill>
                  <a:srgbClr val="0070C0"/>
                </a:solidFill>
              </a:rPr>
              <a:t>If it seems too good to be true, it is!!!</a:t>
            </a:r>
          </a:p>
        </p:txBody>
      </p:sp>
    </p:spTree>
    <p:extLst>
      <p:ext uri="{BB962C8B-B14F-4D97-AF65-F5344CB8AC3E}">
        <p14:creationId xmlns:p14="http://schemas.microsoft.com/office/powerpoint/2010/main" val="4466624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F576C7-4CB7-ABF5-A598-13FC385BEF41}"/>
              </a:ext>
            </a:extLst>
          </p:cNvPr>
          <p:cNvSpPr>
            <a:spLocks noGrp="1"/>
          </p:cNvSpPr>
          <p:nvPr>
            <p:ph type="title"/>
          </p:nvPr>
        </p:nvSpPr>
        <p:spPr/>
        <p:txBody>
          <a:bodyPr/>
          <a:lstStyle/>
          <a:p>
            <a:r>
              <a:rPr lang="en-US" dirty="0">
                <a:solidFill>
                  <a:srgbClr val="0070C0"/>
                </a:solidFill>
              </a:rPr>
              <a:t>Daniel J. Traub</a:t>
            </a:r>
          </a:p>
        </p:txBody>
      </p:sp>
      <p:sp>
        <p:nvSpPr>
          <p:cNvPr id="3" name="Content Placeholder 2">
            <a:extLst>
              <a:ext uri="{FF2B5EF4-FFF2-40B4-BE49-F238E27FC236}">
                <a16:creationId xmlns:a16="http://schemas.microsoft.com/office/drawing/2014/main" id="{CC1C51D1-246C-57F4-7EE2-C7E87EDE4901}"/>
              </a:ext>
            </a:extLst>
          </p:cNvPr>
          <p:cNvSpPr>
            <a:spLocks noGrp="1"/>
          </p:cNvSpPr>
          <p:nvPr>
            <p:ph idx="1"/>
          </p:nvPr>
        </p:nvSpPr>
        <p:spPr/>
        <p:txBody>
          <a:bodyPr>
            <a:normAutofit fontScale="85000" lnSpcReduction="20000"/>
          </a:bodyPr>
          <a:lstStyle/>
          <a:p>
            <a:r>
              <a:rPr lang="en-US" dirty="0"/>
              <a:t>Senior Financial Advisor at Montis Financial.  38 years of experience.</a:t>
            </a:r>
          </a:p>
          <a:p>
            <a:r>
              <a:rPr lang="en-US" dirty="0"/>
              <a:t>Not an expert in financial fraud. I read quite a bit on the subject, attend  seminars, and have helped a number of clients work through fraudulent scenarios.</a:t>
            </a:r>
          </a:p>
          <a:p>
            <a:r>
              <a:rPr lang="en-US" dirty="0"/>
              <a:t>My Mother is a resident at Orchard Cove, and a recent victim of financial fraud</a:t>
            </a:r>
          </a:p>
          <a:p>
            <a:r>
              <a:rPr lang="en-US" dirty="0"/>
              <a:t>Daniel Traub</a:t>
            </a:r>
          </a:p>
          <a:p>
            <a:pPr marL="0" indent="0">
              <a:buNone/>
            </a:pPr>
            <a:r>
              <a:rPr lang="en-US" dirty="0"/>
              <a:t>    Montis Financial</a:t>
            </a:r>
          </a:p>
          <a:p>
            <a:pPr marL="0" indent="0">
              <a:buNone/>
            </a:pPr>
            <a:r>
              <a:rPr lang="en-US" dirty="0"/>
              <a:t>    230 Third Avene</a:t>
            </a:r>
          </a:p>
          <a:p>
            <a:pPr marL="0" indent="0">
              <a:buNone/>
            </a:pPr>
            <a:r>
              <a:rPr lang="en-US" dirty="0"/>
              <a:t>    Waltham, MA 02451</a:t>
            </a:r>
          </a:p>
          <a:p>
            <a:pPr marL="0" indent="0">
              <a:buNone/>
            </a:pPr>
            <a:r>
              <a:rPr lang="en-US" dirty="0"/>
              <a:t>    781-544-9551</a:t>
            </a:r>
          </a:p>
          <a:p>
            <a:pPr marL="0" indent="0">
              <a:buNone/>
            </a:pPr>
            <a:r>
              <a:rPr lang="en-US" dirty="0"/>
              <a:t>    DTraub@MontisFinancial.com</a:t>
            </a:r>
          </a:p>
        </p:txBody>
      </p:sp>
    </p:spTree>
    <p:extLst>
      <p:ext uri="{BB962C8B-B14F-4D97-AF65-F5344CB8AC3E}">
        <p14:creationId xmlns:p14="http://schemas.microsoft.com/office/powerpoint/2010/main" val="96611427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7BF16F-37B2-8BBE-29FC-0F6D1D28429B}"/>
              </a:ext>
            </a:extLst>
          </p:cNvPr>
          <p:cNvSpPr txBox="1">
            <a:spLocks/>
          </p:cNvSpPr>
          <p:nvPr/>
        </p:nvSpPr>
        <p:spPr>
          <a:xfrm>
            <a:off x="838200" y="365125"/>
            <a:ext cx="10515600" cy="1325563"/>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dirty="0"/>
              <a:t>Resources</a:t>
            </a:r>
          </a:p>
        </p:txBody>
      </p:sp>
      <p:sp>
        <p:nvSpPr>
          <p:cNvPr id="3" name="Title 1">
            <a:extLst>
              <a:ext uri="{FF2B5EF4-FFF2-40B4-BE49-F238E27FC236}">
                <a16:creationId xmlns:a16="http://schemas.microsoft.com/office/drawing/2014/main" id="{76239721-EDF3-E182-88D5-00041CD13B8A}"/>
              </a:ext>
            </a:extLst>
          </p:cNvPr>
          <p:cNvSpPr txBox="1">
            <a:spLocks/>
          </p:cNvSpPr>
          <p:nvPr/>
        </p:nvSpPr>
        <p:spPr>
          <a:xfrm>
            <a:off x="707136" y="1870837"/>
            <a:ext cx="10515600" cy="2765171"/>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2800" dirty="0"/>
              <a:t>National Council on Aging: </a:t>
            </a:r>
            <a:r>
              <a:rPr lang="en-US" sz="2800" dirty="0">
                <a:hlinkClick r:id="rId2"/>
              </a:rPr>
              <a:t>https://www/ncoa.org/professionals/money/avoiding-scams/</a:t>
            </a:r>
            <a:endParaRPr lang="en-US" sz="2800" dirty="0"/>
          </a:p>
          <a:p>
            <a:endParaRPr lang="en-US" sz="2800" dirty="0"/>
          </a:p>
          <a:p>
            <a:endParaRPr lang="en-US" sz="2800" dirty="0"/>
          </a:p>
          <a:p>
            <a:r>
              <a:rPr lang="en-US" sz="2800" dirty="0"/>
              <a:t>AARP:</a:t>
            </a:r>
          </a:p>
          <a:p>
            <a:r>
              <a:rPr lang="en-US" sz="2800" dirty="0">
                <a:hlinkClick r:id="rId3"/>
              </a:rPr>
              <a:t>www.aarp.org/money/scams-fraud/</a:t>
            </a:r>
            <a:endParaRPr lang="en-US" sz="2800" dirty="0"/>
          </a:p>
          <a:p>
            <a:r>
              <a:rPr lang="en-US" sz="2800" dirty="0"/>
              <a:t>877-908-3360 Fraud hotline</a:t>
            </a:r>
          </a:p>
          <a:p>
            <a:endParaRPr lang="en-US" sz="2800" dirty="0"/>
          </a:p>
          <a:p>
            <a:r>
              <a:rPr lang="en-US" sz="2800" dirty="0"/>
              <a:t>  </a:t>
            </a:r>
          </a:p>
        </p:txBody>
      </p:sp>
    </p:spTree>
    <p:extLst>
      <p:ext uri="{BB962C8B-B14F-4D97-AF65-F5344CB8AC3E}">
        <p14:creationId xmlns:p14="http://schemas.microsoft.com/office/powerpoint/2010/main" val="113453911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E77253-2EC1-9CC5-C9EC-7A5EAD645394}"/>
              </a:ext>
            </a:extLst>
          </p:cNvPr>
          <p:cNvSpPr>
            <a:spLocks noGrp="1"/>
          </p:cNvSpPr>
          <p:nvPr>
            <p:ph type="title"/>
          </p:nvPr>
        </p:nvSpPr>
        <p:spPr/>
        <p:txBody>
          <a:bodyPr/>
          <a:lstStyle/>
          <a:p>
            <a:r>
              <a:rPr lang="en-US" dirty="0"/>
              <a:t>Ways To Report</a:t>
            </a:r>
          </a:p>
        </p:txBody>
      </p:sp>
      <p:sp>
        <p:nvSpPr>
          <p:cNvPr id="3" name="Content Placeholder 2">
            <a:extLst>
              <a:ext uri="{FF2B5EF4-FFF2-40B4-BE49-F238E27FC236}">
                <a16:creationId xmlns:a16="http://schemas.microsoft.com/office/drawing/2014/main" id="{3B948DCA-D453-EC0C-815C-A66A381CBAC7}"/>
              </a:ext>
            </a:extLst>
          </p:cNvPr>
          <p:cNvSpPr>
            <a:spLocks noGrp="1"/>
          </p:cNvSpPr>
          <p:nvPr>
            <p:ph idx="1"/>
          </p:nvPr>
        </p:nvSpPr>
        <p:spPr/>
        <p:txBody>
          <a:bodyPr/>
          <a:lstStyle/>
          <a:p>
            <a:r>
              <a:rPr lang="en-US" dirty="0"/>
              <a:t>Notify your financial institution.  Dispute any unauthorized charges</a:t>
            </a:r>
          </a:p>
          <a:p>
            <a:r>
              <a:rPr lang="en-US" dirty="0"/>
              <a:t>File a report with local law enforcement (i.e. Canton Police)</a:t>
            </a:r>
          </a:p>
          <a:p>
            <a:r>
              <a:rPr lang="en-US" dirty="0"/>
              <a:t>Report to the Internet Complaint Center (ic3.gov)</a:t>
            </a:r>
          </a:p>
          <a:p>
            <a:r>
              <a:rPr lang="en-US" dirty="0"/>
              <a:t>Report to Federal Trade Commission (FTC) (IdentityTheft.gov) or 1-877-438-4338</a:t>
            </a:r>
          </a:p>
          <a:p>
            <a:r>
              <a:rPr lang="en-US" dirty="0"/>
              <a:t>For mail related scams contact The U.S. Inspection Service (uspis.gov or 1-877-876-2455</a:t>
            </a:r>
          </a:p>
        </p:txBody>
      </p:sp>
    </p:spTree>
    <p:extLst>
      <p:ext uri="{BB962C8B-B14F-4D97-AF65-F5344CB8AC3E}">
        <p14:creationId xmlns:p14="http://schemas.microsoft.com/office/powerpoint/2010/main" val="17109731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1FEC36-F0F8-8FCE-D63E-7FF7E8EF2CAD}"/>
              </a:ext>
            </a:extLst>
          </p:cNvPr>
          <p:cNvSpPr>
            <a:spLocks noGrp="1"/>
          </p:cNvSpPr>
          <p:nvPr>
            <p:ph type="title"/>
          </p:nvPr>
        </p:nvSpPr>
        <p:spPr/>
        <p:txBody>
          <a:bodyPr/>
          <a:lstStyle/>
          <a:p>
            <a:r>
              <a:rPr lang="en-US" dirty="0">
                <a:solidFill>
                  <a:srgbClr val="0070C0"/>
                </a:solidFill>
              </a:rPr>
              <a:t>According to the Federal Trade Commission</a:t>
            </a:r>
          </a:p>
        </p:txBody>
      </p:sp>
      <p:sp>
        <p:nvSpPr>
          <p:cNvPr id="3" name="Content Placeholder 2">
            <a:extLst>
              <a:ext uri="{FF2B5EF4-FFF2-40B4-BE49-F238E27FC236}">
                <a16:creationId xmlns:a16="http://schemas.microsoft.com/office/drawing/2014/main" id="{0FAFC135-9611-B20D-2D61-C4F134190698}"/>
              </a:ext>
            </a:extLst>
          </p:cNvPr>
          <p:cNvSpPr>
            <a:spLocks noGrp="1"/>
          </p:cNvSpPr>
          <p:nvPr>
            <p:ph idx="1"/>
          </p:nvPr>
        </p:nvSpPr>
        <p:spPr/>
        <p:txBody>
          <a:bodyPr>
            <a:normAutofit fontScale="92500" lnSpcReduction="10000"/>
          </a:bodyPr>
          <a:lstStyle/>
          <a:p>
            <a:r>
              <a:rPr lang="en-US" dirty="0"/>
              <a:t>$12.5 billion was lost to financial fraud in 2024, a 25% increase from 2023.  This is only what was reported.  Expect actual number to be much higher.</a:t>
            </a:r>
          </a:p>
          <a:p>
            <a:endParaRPr lang="en-US" sz="1200" dirty="0"/>
          </a:p>
          <a:p>
            <a:r>
              <a:rPr lang="en-US" dirty="0"/>
              <a:t>Biggest areas for loss:</a:t>
            </a:r>
          </a:p>
          <a:p>
            <a:pPr lvl="1"/>
            <a:r>
              <a:rPr lang="en-US" dirty="0"/>
              <a:t>Investment scams ($5.7 bn)</a:t>
            </a:r>
          </a:p>
          <a:p>
            <a:pPr lvl="1"/>
            <a:r>
              <a:rPr lang="en-US" dirty="0"/>
              <a:t>Imposter scams ($2.95 bn). The most common</a:t>
            </a:r>
          </a:p>
          <a:p>
            <a:pPr lvl="1"/>
            <a:endParaRPr lang="en-US" sz="1500" dirty="0"/>
          </a:p>
          <a:p>
            <a:r>
              <a:rPr lang="en-US" dirty="0"/>
              <a:t>Most common way of contact:</a:t>
            </a:r>
          </a:p>
          <a:p>
            <a:pPr lvl="1"/>
            <a:r>
              <a:rPr lang="en-US" dirty="0"/>
              <a:t>Email</a:t>
            </a:r>
          </a:p>
          <a:p>
            <a:pPr lvl="1"/>
            <a:r>
              <a:rPr lang="en-US" dirty="0"/>
              <a:t>Phone</a:t>
            </a:r>
          </a:p>
          <a:p>
            <a:pPr lvl="1"/>
            <a:r>
              <a:rPr lang="en-US" dirty="0"/>
              <a:t>Text</a:t>
            </a:r>
          </a:p>
          <a:p>
            <a:pPr marL="457200" lvl="1" indent="0">
              <a:buNone/>
            </a:pPr>
            <a:endParaRPr lang="en-US" dirty="0"/>
          </a:p>
          <a:p>
            <a:endParaRPr lang="en-US" dirty="0"/>
          </a:p>
        </p:txBody>
      </p:sp>
    </p:spTree>
    <p:extLst>
      <p:ext uri="{BB962C8B-B14F-4D97-AF65-F5344CB8AC3E}">
        <p14:creationId xmlns:p14="http://schemas.microsoft.com/office/powerpoint/2010/main" val="252237913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D66CE4-75F9-2F24-BFC8-277352D6AB5B}"/>
              </a:ext>
            </a:extLst>
          </p:cNvPr>
          <p:cNvSpPr>
            <a:spLocks noGrp="1"/>
          </p:cNvSpPr>
          <p:nvPr>
            <p:ph type="title"/>
          </p:nvPr>
        </p:nvSpPr>
        <p:spPr>
          <a:xfrm>
            <a:off x="423081" y="384081"/>
            <a:ext cx="10854519" cy="1575816"/>
          </a:xfrm>
        </p:spPr>
        <p:txBody>
          <a:bodyPr>
            <a:normAutofit fontScale="90000"/>
          </a:bodyPr>
          <a:lstStyle/>
          <a:p>
            <a:r>
              <a:rPr lang="en-US" dirty="0">
                <a:solidFill>
                  <a:srgbClr val="FF0000"/>
                </a:solidFill>
              </a:rPr>
              <a:t>Check Fraud</a:t>
            </a:r>
            <a:br>
              <a:rPr lang="en-US" dirty="0">
                <a:solidFill>
                  <a:srgbClr val="FF0000"/>
                </a:solidFill>
              </a:rPr>
            </a:br>
            <a:r>
              <a:rPr lang="en-US" sz="2700" dirty="0"/>
              <a:t>Occurs when an unauthorized person uses someone else’s checks, or images of a check, to make unauthorized purchases or withdrawals.  </a:t>
            </a:r>
            <a:r>
              <a:rPr lang="en-US" sz="2700" dirty="0">
                <a:solidFill>
                  <a:srgbClr val="00B050"/>
                </a:solidFill>
              </a:rPr>
              <a:t>Use a pen specifically designed for </a:t>
            </a:r>
            <a:r>
              <a:rPr lang="en-US" sz="2700" dirty="0" err="1">
                <a:solidFill>
                  <a:srgbClr val="00B050"/>
                </a:solidFill>
              </a:rPr>
              <a:t>checkwriting</a:t>
            </a:r>
            <a:r>
              <a:rPr lang="en-US" sz="2700" dirty="0">
                <a:solidFill>
                  <a:srgbClr val="00B050"/>
                </a:solidFill>
              </a:rPr>
              <a:t>/fraud prevention, usually gel.</a:t>
            </a:r>
            <a:br>
              <a:rPr lang="en-US" sz="2700" dirty="0"/>
            </a:br>
            <a:endParaRPr lang="en-US" sz="2700" dirty="0">
              <a:solidFill>
                <a:srgbClr val="FF0000"/>
              </a:solidFill>
            </a:endParaRPr>
          </a:p>
        </p:txBody>
      </p:sp>
      <p:sp>
        <p:nvSpPr>
          <p:cNvPr id="11" name="TextBox 10">
            <a:extLst>
              <a:ext uri="{FF2B5EF4-FFF2-40B4-BE49-F238E27FC236}">
                <a16:creationId xmlns:a16="http://schemas.microsoft.com/office/drawing/2014/main" id="{1D75C4FA-A5DB-D181-3DCD-B75CC1041BBC}"/>
              </a:ext>
            </a:extLst>
          </p:cNvPr>
          <p:cNvSpPr txBox="1"/>
          <p:nvPr/>
        </p:nvSpPr>
        <p:spPr>
          <a:xfrm>
            <a:off x="423081" y="1850062"/>
            <a:ext cx="11737075" cy="2131353"/>
          </a:xfrm>
          <a:prstGeom prst="rect">
            <a:avLst/>
          </a:prstGeom>
          <a:noFill/>
        </p:spPr>
        <p:txBody>
          <a:bodyPr wrap="square" rtlCol="0">
            <a:spAutoFit/>
          </a:bodyPr>
          <a:lstStyle/>
          <a:p>
            <a:r>
              <a:rPr lang="en-US" sz="4000" dirty="0">
                <a:solidFill>
                  <a:srgbClr val="FF0000"/>
                </a:solidFill>
              </a:rPr>
              <a:t>Consumer Product &amp; Retail Fraud</a:t>
            </a:r>
            <a:br>
              <a:rPr lang="en-US" sz="2800" dirty="0"/>
            </a:br>
            <a:br>
              <a:rPr lang="en-US" sz="1050" dirty="0"/>
            </a:br>
            <a:r>
              <a:rPr lang="en-US" sz="2800" dirty="0"/>
              <a:t>This fraud involves the purchase or sale of goods, often through deceptive marketing or counterfeit products.</a:t>
            </a:r>
            <a:endParaRPr lang="en-US" sz="2800" dirty="0">
              <a:solidFill>
                <a:srgbClr val="0070C0"/>
              </a:solidFill>
            </a:endParaRPr>
          </a:p>
          <a:p>
            <a:endParaRPr lang="en-US" sz="800" dirty="0"/>
          </a:p>
          <a:p>
            <a:endParaRPr lang="en-US" dirty="0"/>
          </a:p>
        </p:txBody>
      </p:sp>
      <p:sp>
        <p:nvSpPr>
          <p:cNvPr id="4" name="TextBox 3">
            <a:extLst>
              <a:ext uri="{FF2B5EF4-FFF2-40B4-BE49-F238E27FC236}">
                <a16:creationId xmlns:a16="http://schemas.microsoft.com/office/drawing/2014/main" id="{C9A9C714-4EE8-9855-41F5-C465D33BAC2E}"/>
              </a:ext>
            </a:extLst>
          </p:cNvPr>
          <p:cNvSpPr txBox="1"/>
          <p:nvPr/>
        </p:nvSpPr>
        <p:spPr>
          <a:xfrm>
            <a:off x="423081" y="3871580"/>
            <a:ext cx="11144079" cy="1723549"/>
          </a:xfrm>
          <a:prstGeom prst="rect">
            <a:avLst/>
          </a:prstGeom>
          <a:noFill/>
        </p:spPr>
        <p:txBody>
          <a:bodyPr wrap="square" rtlCol="0">
            <a:spAutoFit/>
          </a:bodyPr>
          <a:lstStyle/>
          <a:p>
            <a:r>
              <a:rPr lang="en-US" sz="4000" dirty="0">
                <a:solidFill>
                  <a:srgbClr val="FF0000"/>
                </a:solidFill>
              </a:rPr>
              <a:t>Credit Card &amp; Debt Card Fraud</a:t>
            </a:r>
            <a:br>
              <a:rPr lang="en-US" dirty="0"/>
            </a:br>
            <a:br>
              <a:rPr lang="en-US" dirty="0"/>
            </a:br>
            <a:r>
              <a:rPr lang="en-US" sz="2400" dirty="0"/>
              <a:t>Unauthorized use of a person’s credit card or debit card to make purchases or withdrawals. </a:t>
            </a:r>
          </a:p>
        </p:txBody>
      </p:sp>
    </p:spTree>
    <p:extLst>
      <p:ext uri="{BB962C8B-B14F-4D97-AF65-F5344CB8AC3E}">
        <p14:creationId xmlns:p14="http://schemas.microsoft.com/office/powerpoint/2010/main" val="346832769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99EE6E-884A-1ACE-09E3-1540732E1C57}"/>
              </a:ext>
            </a:extLst>
          </p:cNvPr>
          <p:cNvSpPr>
            <a:spLocks noGrp="1"/>
          </p:cNvSpPr>
          <p:nvPr>
            <p:ph type="title"/>
          </p:nvPr>
        </p:nvSpPr>
        <p:spPr>
          <a:xfrm>
            <a:off x="646176" y="267335"/>
            <a:ext cx="10707624" cy="1825690"/>
          </a:xfrm>
        </p:spPr>
        <p:txBody>
          <a:bodyPr>
            <a:normAutofit fontScale="90000"/>
          </a:bodyPr>
          <a:lstStyle/>
          <a:p>
            <a:r>
              <a:rPr lang="en-US" dirty="0">
                <a:solidFill>
                  <a:srgbClr val="FF0000"/>
                </a:solidFill>
              </a:rPr>
              <a:t>Debt Collection Fraud </a:t>
            </a:r>
            <a:br>
              <a:rPr lang="en-US" dirty="0"/>
            </a:br>
            <a:r>
              <a:rPr lang="en-US" sz="2700" dirty="0"/>
              <a:t>Scammers impersonate legitimate debt collectors or creating fake debts to scare victims into paying money they don’t owe. Often use threats of legal action or arrest to force payments.</a:t>
            </a:r>
            <a:br>
              <a:rPr lang="en-US" sz="2700" dirty="0"/>
            </a:br>
            <a:endParaRPr lang="en-US" sz="2700" dirty="0"/>
          </a:p>
        </p:txBody>
      </p:sp>
      <p:sp>
        <p:nvSpPr>
          <p:cNvPr id="5" name="Content Placeholder 4">
            <a:extLst>
              <a:ext uri="{FF2B5EF4-FFF2-40B4-BE49-F238E27FC236}">
                <a16:creationId xmlns:a16="http://schemas.microsoft.com/office/drawing/2014/main" id="{9644ACC3-0155-CD90-B4C0-2E488838AE5C}"/>
              </a:ext>
            </a:extLst>
          </p:cNvPr>
          <p:cNvSpPr>
            <a:spLocks noGrp="1"/>
          </p:cNvSpPr>
          <p:nvPr>
            <p:ph idx="1"/>
          </p:nvPr>
        </p:nvSpPr>
        <p:spPr>
          <a:xfrm>
            <a:off x="646176" y="1853057"/>
            <a:ext cx="10515600" cy="1825690"/>
          </a:xfrm>
        </p:spPr>
        <p:txBody>
          <a:bodyPr>
            <a:normAutofit lnSpcReduction="10000"/>
          </a:bodyPr>
          <a:lstStyle/>
          <a:p>
            <a:pPr marL="0" indent="0">
              <a:buNone/>
            </a:pPr>
            <a:r>
              <a:rPr lang="en-US" sz="4000" dirty="0">
                <a:solidFill>
                  <a:srgbClr val="FF0000"/>
                </a:solidFill>
              </a:rPr>
              <a:t>Elder Financial Exploitation</a:t>
            </a:r>
            <a:br>
              <a:rPr lang="en-US" dirty="0"/>
            </a:br>
            <a:r>
              <a:rPr lang="en-US" sz="2400" dirty="0"/>
              <a:t>Scammers target older adults by exploiting their trust, vulnerability, or mental state. (Fake charities, grandparent scam, fake lottery, romance scam, </a:t>
            </a:r>
            <a:r>
              <a:rPr lang="en-US" sz="2400" dirty="0" err="1"/>
              <a:t>medicare</a:t>
            </a:r>
            <a:r>
              <a:rPr lang="en-US" sz="2400" dirty="0"/>
              <a:t>/health insurance fraud, caretaker misuse, power of attorney abuse.) </a:t>
            </a:r>
            <a:r>
              <a:rPr lang="en-US" sz="2400" dirty="0">
                <a:solidFill>
                  <a:srgbClr val="00B050"/>
                </a:solidFill>
              </a:rPr>
              <a:t>An AI voice can actually sound like your grandchild!</a:t>
            </a:r>
          </a:p>
        </p:txBody>
      </p:sp>
      <p:sp>
        <p:nvSpPr>
          <p:cNvPr id="6" name="Title 1">
            <a:extLst>
              <a:ext uri="{FF2B5EF4-FFF2-40B4-BE49-F238E27FC236}">
                <a16:creationId xmlns:a16="http://schemas.microsoft.com/office/drawing/2014/main" id="{29762664-AB6E-9826-A101-778AF9DF9CB7}"/>
              </a:ext>
            </a:extLst>
          </p:cNvPr>
          <p:cNvSpPr txBox="1">
            <a:spLocks/>
          </p:cNvSpPr>
          <p:nvPr/>
        </p:nvSpPr>
        <p:spPr>
          <a:xfrm>
            <a:off x="646176" y="3556381"/>
            <a:ext cx="10515600" cy="1325563"/>
          </a:xfrm>
          <a:prstGeom prst="rect">
            <a:avLst/>
          </a:prstGeom>
        </p:spPr>
        <p:txBody>
          <a:bodyPr vert="horz" lIns="91440" tIns="45720" rIns="91440" bIns="45720" rtlCol="0" anchor="ctr">
            <a:normAutofit fontScale="975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4100" dirty="0">
                <a:solidFill>
                  <a:srgbClr val="FF0000"/>
                </a:solidFill>
              </a:rPr>
              <a:t>Financial and Investment Fraud</a:t>
            </a:r>
            <a:br>
              <a:rPr lang="en-US" dirty="0">
                <a:solidFill>
                  <a:srgbClr val="FF0000"/>
                </a:solidFill>
              </a:rPr>
            </a:br>
            <a:r>
              <a:rPr lang="en-US" sz="2700" dirty="0"/>
              <a:t>Trick victims into investing money based on false information and/or promises</a:t>
            </a:r>
            <a:endParaRPr lang="en-US" sz="2700" dirty="0">
              <a:solidFill>
                <a:srgbClr val="FF0000"/>
              </a:solidFill>
            </a:endParaRPr>
          </a:p>
        </p:txBody>
      </p:sp>
      <p:sp>
        <p:nvSpPr>
          <p:cNvPr id="7" name="Title 1">
            <a:extLst>
              <a:ext uri="{FF2B5EF4-FFF2-40B4-BE49-F238E27FC236}">
                <a16:creationId xmlns:a16="http://schemas.microsoft.com/office/drawing/2014/main" id="{5D70E89A-A31A-DEC3-D324-C5D8D7C2207B}"/>
              </a:ext>
            </a:extLst>
          </p:cNvPr>
          <p:cNvSpPr txBox="1">
            <a:spLocks/>
          </p:cNvSpPr>
          <p:nvPr/>
        </p:nvSpPr>
        <p:spPr>
          <a:xfrm>
            <a:off x="646176" y="5019737"/>
            <a:ext cx="10515600" cy="1325563"/>
          </a:xfrm>
          <a:prstGeom prst="rect">
            <a:avLst/>
          </a:prstGeom>
        </p:spPr>
        <p:txBody>
          <a:bodyPr vert="horz" lIns="91440" tIns="45720" rIns="91440" bIns="45720" rtlCol="0" anchor="ctr">
            <a:normAutofit fontScale="97500" lnSpcReduction="1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dirty="0">
                <a:solidFill>
                  <a:srgbClr val="FF0000"/>
                </a:solidFill>
              </a:rPr>
              <a:t>Identity Theft</a:t>
            </a:r>
            <a:br>
              <a:rPr lang="en-US" dirty="0">
                <a:solidFill>
                  <a:srgbClr val="0070C0"/>
                </a:solidFill>
              </a:rPr>
            </a:br>
            <a:r>
              <a:rPr lang="en-US" sz="2700" dirty="0"/>
              <a:t>Personal financial information, such as Social Security numbers (SSN), bank account details, or credit card numbers are stolen to commit fraud or theft.</a:t>
            </a:r>
            <a:endParaRPr lang="en-US" sz="2700" dirty="0">
              <a:solidFill>
                <a:srgbClr val="0070C0"/>
              </a:solidFill>
            </a:endParaRPr>
          </a:p>
        </p:txBody>
      </p:sp>
    </p:spTree>
    <p:extLst>
      <p:ext uri="{BB962C8B-B14F-4D97-AF65-F5344CB8AC3E}">
        <p14:creationId xmlns:p14="http://schemas.microsoft.com/office/powerpoint/2010/main" val="8724647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C6CE43-287D-4564-ED0F-FC01B28B8ABF}"/>
              </a:ext>
            </a:extLst>
          </p:cNvPr>
          <p:cNvSpPr>
            <a:spLocks noGrp="1"/>
          </p:cNvSpPr>
          <p:nvPr>
            <p:ph type="title"/>
          </p:nvPr>
        </p:nvSpPr>
        <p:spPr>
          <a:xfrm>
            <a:off x="990600" y="2029333"/>
            <a:ext cx="10515600" cy="1325563"/>
          </a:xfrm>
        </p:spPr>
        <p:txBody>
          <a:bodyPr>
            <a:normAutofit fontScale="90000"/>
          </a:bodyPr>
          <a:lstStyle/>
          <a:p>
            <a:r>
              <a:rPr lang="en-US" dirty="0">
                <a:solidFill>
                  <a:srgbClr val="FF0000"/>
                </a:solidFill>
              </a:rPr>
              <a:t>Imposter Scam (aka spoofing)</a:t>
            </a:r>
            <a:br>
              <a:rPr lang="en-US" dirty="0"/>
            </a:br>
            <a:r>
              <a:rPr lang="en-US" sz="2700" dirty="0"/>
              <a:t>Pretend to be someone you trust, such as a government official or a company representative, to steal your money or personal information.</a:t>
            </a:r>
          </a:p>
        </p:txBody>
      </p:sp>
      <p:sp>
        <p:nvSpPr>
          <p:cNvPr id="7" name="Title 1">
            <a:extLst>
              <a:ext uri="{FF2B5EF4-FFF2-40B4-BE49-F238E27FC236}">
                <a16:creationId xmlns:a16="http://schemas.microsoft.com/office/drawing/2014/main" id="{284793CA-C34D-C988-DF00-BE91DC6F902F}"/>
              </a:ext>
            </a:extLst>
          </p:cNvPr>
          <p:cNvSpPr txBox="1">
            <a:spLocks/>
          </p:cNvSpPr>
          <p:nvPr/>
        </p:nvSpPr>
        <p:spPr>
          <a:xfrm>
            <a:off x="990600" y="517525"/>
            <a:ext cx="10515600" cy="1325563"/>
          </a:xfrm>
          <a:prstGeom prst="rect">
            <a:avLst/>
          </a:prstGeom>
        </p:spPr>
        <p:txBody>
          <a:bodyPr vert="horz" lIns="91440" tIns="45720" rIns="91440" bIns="45720" rtlCol="0" anchor="ctr">
            <a:normAutofit fontScale="900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dirty="0">
                <a:solidFill>
                  <a:srgbClr val="FF0000"/>
                </a:solidFill>
              </a:rPr>
              <a:t>Online and Digital Scams</a:t>
            </a:r>
            <a:br>
              <a:rPr lang="en-US" dirty="0"/>
            </a:br>
            <a:r>
              <a:rPr lang="en-US" sz="2700" dirty="0"/>
              <a:t>Via the internet, often through deceptive emails, websites, or messages that trick people into providing personal information or money (Fake Website, phishing, fake tech support).</a:t>
            </a:r>
          </a:p>
        </p:txBody>
      </p:sp>
      <p:sp>
        <p:nvSpPr>
          <p:cNvPr id="3" name="Title 1">
            <a:extLst>
              <a:ext uri="{FF2B5EF4-FFF2-40B4-BE49-F238E27FC236}">
                <a16:creationId xmlns:a16="http://schemas.microsoft.com/office/drawing/2014/main" id="{DE73353D-AA12-DA49-CB48-7B9F7ACE85F3}"/>
              </a:ext>
            </a:extLst>
          </p:cNvPr>
          <p:cNvSpPr txBox="1">
            <a:spLocks/>
          </p:cNvSpPr>
          <p:nvPr/>
        </p:nvSpPr>
        <p:spPr>
          <a:xfrm>
            <a:off x="923544" y="3653917"/>
            <a:ext cx="10515600" cy="1325563"/>
          </a:xfrm>
          <a:prstGeom prst="rect">
            <a:avLst/>
          </a:prstGeom>
        </p:spPr>
        <p:txBody>
          <a:bodyPr vert="horz" lIns="91440" tIns="45720" rIns="91440" bIns="45720" rtlCol="0" anchor="ctr">
            <a:normAutofit fontScale="97500" lnSpcReduction="1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dirty="0">
                <a:solidFill>
                  <a:srgbClr val="FF0000"/>
                </a:solidFill>
              </a:rPr>
              <a:t>QR Code Scam</a:t>
            </a:r>
            <a:br>
              <a:rPr lang="en-US" dirty="0"/>
            </a:br>
            <a:r>
              <a:rPr lang="en-US" sz="2700" dirty="0"/>
              <a:t>Restaurant QR codes are probably safe but be wary of QR codes in public.  Parking meters are common sources of fake QR codes.</a:t>
            </a:r>
          </a:p>
        </p:txBody>
      </p:sp>
    </p:spTree>
    <p:extLst>
      <p:ext uri="{BB962C8B-B14F-4D97-AF65-F5344CB8AC3E}">
        <p14:creationId xmlns:p14="http://schemas.microsoft.com/office/powerpoint/2010/main" val="194642000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1AA5DF-354D-47B9-7F02-9FF301EA5445}"/>
              </a:ext>
            </a:extLst>
          </p:cNvPr>
          <p:cNvSpPr>
            <a:spLocks noGrp="1"/>
          </p:cNvSpPr>
          <p:nvPr>
            <p:ph type="title"/>
          </p:nvPr>
        </p:nvSpPr>
        <p:spPr/>
        <p:txBody>
          <a:bodyPr/>
          <a:lstStyle/>
          <a:p>
            <a:r>
              <a:rPr lang="en-US" dirty="0">
                <a:solidFill>
                  <a:srgbClr val="0070C0"/>
                </a:solidFill>
              </a:rPr>
              <a:t>Do</a:t>
            </a:r>
          </a:p>
        </p:txBody>
      </p:sp>
      <p:sp>
        <p:nvSpPr>
          <p:cNvPr id="3" name="Content Placeholder 2">
            <a:extLst>
              <a:ext uri="{FF2B5EF4-FFF2-40B4-BE49-F238E27FC236}">
                <a16:creationId xmlns:a16="http://schemas.microsoft.com/office/drawing/2014/main" id="{97020549-9F51-A037-6B42-389F657EB2CB}"/>
              </a:ext>
            </a:extLst>
          </p:cNvPr>
          <p:cNvSpPr>
            <a:spLocks noGrp="1"/>
          </p:cNvSpPr>
          <p:nvPr>
            <p:ph idx="1"/>
          </p:nvPr>
        </p:nvSpPr>
        <p:spPr/>
        <p:txBody>
          <a:bodyPr>
            <a:normAutofit/>
          </a:bodyPr>
          <a:lstStyle/>
          <a:p>
            <a:r>
              <a:rPr lang="en-US" dirty="0"/>
              <a:t>Monitor your credit reports</a:t>
            </a:r>
          </a:p>
          <a:p>
            <a:pPr lvl="1"/>
            <a:r>
              <a:rPr lang="en-US" dirty="0"/>
              <a:t>Obtain free credit reports from </a:t>
            </a:r>
            <a:r>
              <a:rPr lang="en-US" dirty="0">
                <a:hlinkClick r:id="rId2"/>
              </a:rPr>
              <a:t>AnnualCreditReport.com</a:t>
            </a:r>
            <a:r>
              <a:rPr lang="en-US" dirty="0"/>
              <a:t>.</a:t>
            </a:r>
          </a:p>
          <a:p>
            <a:pPr lvl="1"/>
            <a:r>
              <a:rPr lang="en-US" dirty="0"/>
              <a:t>Regularly review your credit reports for any unauthorized inquiries or accounts, suspicious activities, or errors.</a:t>
            </a:r>
          </a:p>
          <a:p>
            <a:r>
              <a:rPr lang="en-US" dirty="0"/>
              <a:t>Freeze your Credit Reports</a:t>
            </a:r>
          </a:p>
          <a:p>
            <a:pPr lvl="1"/>
            <a:r>
              <a:rPr lang="en-US" dirty="0"/>
              <a:t>Equifax 800-349-9960</a:t>
            </a:r>
            <a:endParaRPr lang="en-US" sz="3200" dirty="0"/>
          </a:p>
          <a:p>
            <a:pPr lvl="1"/>
            <a:r>
              <a:rPr lang="en-US" dirty="0"/>
              <a:t>Experian 888-397-3742</a:t>
            </a:r>
            <a:endParaRPr lang="en-US" sz="3200" dirty="0"/>
          </a:p>
          <a:p>
            <a:pPr lvl="1"/>
            <a:r>
              <a:rPr lang="en-US" dirty="0"/>
              <a:t>TransUnion 888-909-8872</a:t>
            </a:r>
            <a:endParaRPr lang="en-US" sz="3200" dirty="0"/>
          </a:p>
          <a:p>
            <a:r>
              <a:rPr lang="en-US" dirty="0"/>
              <a:t>Monitor your bank and credit card statement</a:t>
            </a:r>
          </a:p>
        </p:txBody>
      </p:sp>
    </p:spTree>
    <p:extLst>
      <p:ext uri="{BB962C8B-B14F-4D97-AF65-F5344CB8AC3E}">
        <p14:creationId xmlns:p14="http://schemas.microsoft.com/office/powerpoint/2010/main" val="412755341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ABD390-41F8-7E7F-5154-3205FF92B64A}"/>
              </a:ext>
            </a:extLst>
          </p:cNvPr>
          <p:cNvSpPr>
            <a:spLocks noGrp="1"/>
          </p:cNvSpPr>
          <p:nvPr>
            <p:ph type="title"/>
          </p:nvPr>
        </p:nvSpPr>
        <p:spPr>
          <a:xfrm>
            <a:off x="838200" y="410845"/>
            <a:ext cx="10515600" cy="951611"/>
          </a:xfrm>
        </p:spPr>
        <p:txBody>
          <a:bodyPr/>
          <a:lstStyle/>
          <a:p>
            <a:r>
              <a:rPr lang="en-US" dirty="0">
                <a:solidFill>
                  <a:srgbClr val="0070C0"/>
                </a:solidFill>
              </a:rPr>
              <a:t>Do</a:t>
            </a:r>
          </a:p>
        </p:txBody>
      </p:sp>
      <p:sp>
        <p:nvSpPr>
          <p:cNvPr id="3" name="Content Placeholder 2">
            <a:extLst>
              <a:ext uri="{FF2B5EF4-FFF2-40B4-BE49-F238E27FC236}">
                <a16:creationId xmlns:a16="http://schemas.microsoft.com/office/drawing/2014/main" id="{E3F3A914-E517-F046-603B-9ACB42AD18EF}"/>
              </a:ext>
            </a:extLst>
          </p:cNvPr>
          <p:cNvSpPr>
            <a:spLocks noGrp="1"/>
          </p:cNvSpPr>
          <p:nvPr>
            <p:ph idx="1"/>
          </p:nvPr>
        </p:nvSpPr>
        <p:spPr>
          <a:xfrm>
            <a:off x="838200" y="1362456"/>
            <a:ext cx="10515600" cy="4654296"/>
          </a:xfrm>
        </p:spPr>
        <p:txBody>
          <a:bodyPr>
            <a:normAutofit fontScale="25000" lnSpcReduction="20000"/>
          </a:bodyPr>
          <a:lstStyle/>
          <a:p>
            <a:r>
              <a:rPr lang="en-US" sz="11200" dirty="0"/>
              <a:t>Use multifactor authentication (especially for cell phone changes!)</a:t>
            </a:r>
          </a:p>
          <a:p>
            <a:r>
              <a:rPr lang="en-US" sz="11200" dirty="0"/>
              <a:t>Consider a separate credit card for on-line transactions</a:t>
            </a:r>
          </a:p>
          <a:p>
            <a:r>
              <a:rPr lang="en-US" sz="11200" dirty="0"/>
              <a:t>Call entity back on a number you know to be accurate (</a:t>
            </a:r>
            <a:r>
              <a:rPr lang="en-US" sz="11200" b="1" dirty="0"/>
              <a:t>not</a:t>
            </a:r>
            <a:r>
              <a:rPr lang="en-US" sz="11200" dirty="0"/>
              <a:t> the number they give you or a number on an email)</a:t>
            </a:r>
          </a:p>
          <a:p>
            <a:r>
              <a:rPr lang="en-US" sz="11200" dirty="0"/>
              <a:t>Use Credit cards</a:t>
            </a:r>
          </a:p>
          <a:p>
            <a:r>
              <a:rPr lang="en-US" sz="11200" dirty="0"/>
              <a:t>Shred documents with sensitive information</a:t>
            </a:r>
          </a:p>
          <a:p>
            <a:r>
              <a:rPr lang="en-US" sz="11200" dirty="0"/>
              <a:t>Use pens designed for writing checks</a:t>
            </a:r>
          </a:p>
          <a:p>
            <a:r>
              <a:rPr lang="en-US" sz="11200" dirty="0"/>
              <a:t>Consider using a PW manager:</a:t>
            </a:r>
          </a:p>
          <a:p>
            <a:pPr lvl="1"/>
            <a:r>
              <a:rPr lang="en-US" sz="11200" dirty="0"/>
              <a:t>1Password</a:t>
            </a:r>
          </a:p>
          <a:p>
            <a:pPr lvl="1"/>
            <a:r>
              <a:rPr lang="en-US" sz="11200" dirty="0" err="1"/>
              <a:t>Bitwarden</a:t>
            </a:r>
            <a:endParaRPr lang="en-US" sz="11200" dirty="0"/>
          </a:p>
          <a:p>
            <a:pPr lvl="1"/>
            <a:r>
              <a:rPr lang="en-US" sz="11200" dirty="0" err="1"/>
              <a:t>NordPass</a:t>
            </a:r>
            <a:endParaRPr lang="en-US" sz="11200" dirty="0"/>
          </a:p>
          <a:p>
            <a:pPr marL="0" indent="0">
              <a:buNone/>
            </a:pPr>
            <a:endParaRPr lang="en-US" sz="8800" dirty="0"/>
          </a:p>
          <a:p>
            <a:pPr lvl="1"/>
            <a:endParaRPr lang="en-US" dirty="0"/>
          </a:p>
          <a:p>
            <a:pPr marL="457200" lvl="1" indent="0">
              <a:buNone/>
            </a:pPr>
            <a:r>
              <a:rPr lang="en-US" dirty="0"/>
              <a:t>	</a:t>
            </a:r>
          </a:p>
        </p:txBody>
      </p:sp>
    </p:spTree>
    <p:extLst>
      <p:ext uri="{BB962C8B-B14F-4D97-AF65-F5344CB8AC3E}">
        <p14:creationId xmlns:p14="http://schemas.microsoft.com/office/powerpoint/2010/main" val="235300358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6E9A2C-7A3F-D2A3-9045-CA9E96796419}"/>
              </a:ext>
            </a:extLst>
          </p:cNvPr>
          <p:cNvSpPr>
            <a:spLocks noGrp="1"/>
          </p:cNvSpPr>
          <p:nvPr>
            <p:ph type="title"/>
          </p:nvPr>
        </p:nvSpPr>
        <p:spPr/>
        <p:txBody>
          <a:bodyPr/>
          <a:lstStyle/>
          <a:p>
            <a:r>
              <a:rPr lang="en-US" dirty="0">
                <a:solidFill>
                  <a:srgbClr val="0070C0"/>
                </a:solidFill>
              </a:rPr>
              <a:t>Do</a:t>
            </a:r>
            <a:endParaRPr lang="en-US" dirty="0"/>
          </a:p>
        </p:txBody>
      </p:sp>
      <p:sp>
        <p:nvSpPr>
          <p:cNvPr id="3" name="Content Placeholder 2">
            <a:extLst>
              <a:ext uri="{FF2B5EF4-FFF2-40B4-BE49-F238E27FC236}">
                <a16:creationId xmlns:a16="http://schemas.microsoft.com/office/drawing/2014/main" id="{497CEFC4-BD24-FC5F-9790-BE1FB1D32E13}"/>
              </a:ext>
            </a:extLst>
          </p:cNvPr>
          <p:cNvSpPr>
            <a:spLocks noGrp="1"/>
          </p:cNvSpPr>
          <p:nvPr>
            <p:ph idx="1"/>
          </p:nvPr>
        </p:nvSpPr>
        <p:spPr/>
        <p:txBody>
          <a:bodyPr/>
          <a:lstStyle/>
          <a:p>
            <a:r>
              <a:rPr lang="en-US" dirty="0"/>
              <a:t>Consider a True Link Pre-paid Visa Card for Seniors with mental limitations (</a:t>
            </a:r>
            <a:r>
              <a:rPr lang="en-US" dirty="0">
                <a:hlinkClick r:id="rId2"/>
              </a:rPr>
              <a:t>www.truelinkfinancial.com/prepaid-card</a:t>
            </a:r>
            <a:r>
              <a:rPr lang="en-US" dirty="0"/>
              <a:t>)</a:t>
            </a:r>
          </a:p>
          <a:p>
            <a:r>
              <a:rPr lang="en-US" dirty="0" err="1"/>
              <a:t>Opt</a:t>
            </a:r>
            <a:r>
              <a:rPr lang="en-US" dirty="0"/>
              <a:t> for e-delivery of statements rather than snail mail</a:t>
            </a:r>
          </a:p>
          <a:p>
            <a:r>
              <a:rPr lang="en-US" dirty="0"/>
              <a:t>Do cell phone updates promptly (security features)</a:t>
            </a:r>
          </a:p>
          <a:p>
            <a:r>
              <a:rPr lang="en-US" dirty="0"/>
              <a:t>Make sure your current email address (the one you check daily) is listed with all your vendors</a:t>
            </a:r>
          </a:p>
          <a:p>
            <a:r>
              <a:rPr lang="en-US" dirty="0"/>
              <a:t>Put alerts/restrictions on your financial accounts if you suspect fraud (i.e. Fidelity)</a:t>
            </a:r>
          </a:p>
          <a:p>
            <a:r>
              <a:rPr lang="en-US" dirty="0"/>
              <a:t>Use “strong” passwords (Louvre!!!)</a:t>
            </a:r>
          </a:p>
          <a:p>
            <a:endParaRPr lang="en-US" dirty="0"/>
          </a:p>
        </p:txBody>
      </p:sp>
    </p:spTree>
    <p:extLst>
      <p:ext uri="{BB962C8B-B14F-4D97-AF65-F5344CB8AC3E}">
        <p14:creationId xmlns:p14="http://schemas.microsoft.com/office/powerpoint/2010/main" val="91041107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503</TotalTime>
  <Words>1086</Words>
  <Application>Microsoft Office PowerPoint</Application>
  <PresentationFormat>Widescreen</PresentationFormat>
  <Paragraphs>113</Paragraphs>
  <Slides>21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21</vt:i4>
      </vt:variant>
    </vt:vector>
  </HeadingPairs>
  <TitlesOfParts>
    <vt:vector size="25" baseType="lpstr">
      <vt:lpstr>Aptos</vt:lpstr>
      <vt:lpstr>Aptos Display</vt:lpstr>
      <vt:lpstr>Arial</vt:lpstr>
      <vt:lpstr>Office Theme</vt:lpstr>
      <vt:lpstr>Types of Fraud</vt:lpstr>
      <vt:lpstr>Daniel J. Traub</vt:lpstr>
      <vt:lpstr>According to the Federal Trade Commission</vt:lpstr>
      <vt:lpstr>Check Fraud Occurs when an unauthorized person uses someone else’s checks, or images of a check, to make unauthorized purchases or withdrawals.  Use a pen specifically designed for checkwriting/fraud prevention, usually gel. </vt:lpstr>
      <vt:lpstr>Debt Collection Fraud  Scammers impersonate legitimate debt collectors or creating fake debts to scare victims into paying money they don’t owe. Often use threats of legal action or arrest to force payments. </vt:lpstr>
      <vt:lpstr>Imposter Scam (aka spoofing) Pretend to be someone you trust, such as a government official or a company representative, to steal your money or personal information.</vt:lpstr>
      <vt:lpstr>Do</vt:lpstr>
      <vt:lpstr>Do</vt:lpstr>
      <vt:lpstr>Do</vt:lpstr>
      <vt:lpstr>Don’t</vt:lpstr>
      <vt:lpstr>Examples of Pfishing Emails</vt:lpstr>
      <vt:lpstr>PowerPoint Presentation</vt:lpstr>
      <vt:lpstr>PowerPoint Presentation</vt:lpstr>
      <vt:lpstr>Be wary of suspicious email and don’t click on suspicious links </vt:lpstr>
      <vt:lpstr>PowerPoint Presentation</vt:lpstr>
      <vt:lpstr>Be Wary of Anyone Who…</vt:lpstr>
      <vt:lpstr>“They” Will Never Call You!!!  Who?</vt:lpstr>
      <vt:lpstr>What Should You Do?</vt:lpstr>
      <vt:lpstr>PowerPoint Presentation</vt:lpstr>
      <vt:lpstr>PowerPoint Presentation</vt:lpstr>
      <vt:lpstr>Ways To Report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Daniel Traub</dc:creator>
  <cp:lastModifiedBy>Daniel Traub</cp:lastModifiedBy>
  <cp:revision>2</cp:revision>
  <dcterms:created xsi:type="dcterms:W3CDTF">2025-07-31T19:43:15Z</dcterms:created>
  <dcterms:modified xsi:type="dcterms:W3CDTF">2025-11-10T17:49:01Z</dcterms:modified>
</cp:coreProperties>
</file>